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57" r:id="rId5"/>
    <p:sldMasterId id="2147493459" r:id="rId6"/>
  </p:sldMasterIdLst>
  <p:notesMasterIdLst>
    <p:notesMasterId r:id="rId44"/>
  </p:notesMasterIdLst>
  <p:sldIdLst>
    <p:sldId id="256" r:id="rId7"/>
    <p:sldId id="258" r:id="rId8"/>
    <p:sldId id="297" r:id="rId9"/>
    <p:sldId id="296" r:id="rId10"/>
    <p:sldId id="298" r:id="rId11"/>
    <p:sldId id="257" r:id="rId12"/>
    <p:sldId id="260" r:id="rId13"/>
    <p:sldId id="266" r:id="rId14"/>
    <p:sldId id="291" r:id="rId15"/>
    <p:sldId id="292" r:id="rId16"/>
    <p:sldId id="293" r:id="rId17"/>
    <p:sldId id="267" r:id="rId18"/>
    <p:sldId id="268" r:id="rId19"/>
    <p:sldId id="269" r:id="rId20"/>
    <p:sldId id="294" r:id="rId21"/>
    <p:sldId id="270" r:id="rId22"/>
    <p:sldId id="295" r:id="rId23"/>
    <p:sldId id="274" r:id="rId24"/>
    <p:sldId id="271" r:id="rId25"/>
    <p:sldId id="303" r:id="rId26"/>
    <p:sldId id="272" r:id="rId27"/>
    <p:sldId id="276" r:id="rId28"/>
    <p:sldId id="288" r:id="rId29"/>
    <p:sldId id="300" r:id="rId30"/>
    <p:sldId id="278" r:id="rId31"/>
    <p:sldId id="277" r:id="rId32"/>
    <p:sldId id="279" r:id="rId33"/>
    <p:sldId id="289" r:id="rId34"/>
    <p:sldId id="280" r:id="rId35"/>
    <p:sldId id="283" r:id="rId36"/>
    <p:sldId id="284" r:id="rId37"/>
    <p:sldId id="285" r:id="rId38"/>
    <p:sldId id="286" r:id="rId39"/>
    <p:sldId id="287" r:id="rId40"/>
    <p:sldId id="290" r:id="rId41"/>
    <p:sldId id="304" r:id="rId42"/>
    <p:sldId id="301"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9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81" autoAdjust="0"/>
    <p:restoredTop sz="73770" autoAdjust="0"/>
  </p:normalViewPr>
  <p:slideViewPr>
    <p:cSldViewPr snapToGrid="0" snapToObjects="1">
      <p:cViewPr varScale="1">
        <p:scale>
          <a:sx n="111" d="100"/>
          <a:sy n="111" d="100"/>
        </p:scale>
        <p:origin x="1218" y="10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05784-330C-4092-8980-977C4283D861}" type="datetimeFigureOut">
              <a:rPr lang="en-GB" smtClean="0"/>
              <a:t>09/01/2020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F6311-C72C-4CC4-B5C1-410C1F6870B2}" type="slidenum">
              <a:rPr lang="en-GB" smtClean="0"/>
              <a:t>‹#›</a:t>
            </a:fld>
            <a:endParaRPr lang="en-GB"/>
          </a:p>
        </p:txBody>
      </p:sp>
    </p:spTree>
    <p:extLst>
      <p:ext uri="{BB962C8B-B14F-4D97-AF65-F5344CB8AC3E}">
        <p14:creationId xmlns:p14="http://schemas.microsoft.com/office/powerpoint/2010/main" val="82526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1F6311-C72C-4CC4-B5C1-410C1F6870B2}" type="slidenum">
              <a:rPr lang="en-GB" smtClean="0"/>
              <a:t>2</a:t>
            </a:fld>
            <a:endParaRPr lang="en-GB"/>
          </a:p>
        </p:txBody>
      </p:sp>
    </p:spTree>
    <p:extLst>
      <p:ext uri="{BB962C8B-B14F-4D97-AF65-F5344CB8AC3E}">
        <p14:creationId xmlns:p14="http://schemas.microsoft.com/office/powerpoint/2010/main" val="1195742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1F6311-C72C-4CC4-B5C1-410C1F6870B2}" type="slidenum">
              <a:rPr lang="en-GB" smtClean="0"/>
              <a:t>34</a:t>
            </a:fld>
            <a:endParaRPr lang="en-GB"/>
          </a:p>
        </p:txBody>
      </p:sp>
    </p:spTree>
    <p:extLst>
      <p:ext uri="{BB962C8B-B14F-4D97-AF65-F5344CB8AC3E}">
        <p14:creationId xmlns:p14="http://schemas.microsoft.com/office/powerpoint/2010/main" val="756037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‘Designed to Win’ student handout</a:t>
            </a:r>
            <a:endParaRPr lang="en-GB" dirty="0"/>
          </a:p>
          <a:p>
            <a:pPr marL="0" indent="0">
              <a:buNone/>
            </a:pPr>
            <a:endParaRPr lang="en-GB" dirty="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A1F6311-C72C-4CC4-B5C1-410C1F6870B2}" type="slidenum">
              <a:rPr lang="en-GB" smtClean="0"/>
              <a:t>37</a:t>
            </a:fld>
            <a:endParaRPr lang="en-GB"/>
          </a:p>
        </p:txBody>
      </p:sp>
    </p:spTree>
    <p:extLst>
      <p:ext uri="{BB962C8B-B14F-4D97-AF65-F5344CB8AC3E}">
        <p14:creationId xmlns:p14="http://schemas.microsoft.com/office/powerpoint/2010/main" val="375355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1F6311-C72C-4CC4-B5C1-410C1F6870B2}" type="slidenum">
              <a:rPr lang="en-GB" smtClean="0"/>
              <a:t>7</a:t>
            </a:fld>
            <a:endParaRPr lang="en-GB"/>
          </a:p>
        </p:txBody>
      </p:sp>
    </p:spTree>
    <p:extLst>
      <p:ext uri="{BB962C8B-B14F-4D97-AF65-F5344CB8AC3E}">
        <p14:creationId xmlns:p14="http://schemas.microsoft.com/office/powerpoint/2010/main" val="366521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1F6311-C72C-4CC4-B5C1-410C1F6870B2}" type="slidenum">
              <a:rPr lang="en-GB" smtClean="0"/>
              <a:t>8</a:t>
            </a:fld>
            <a:endParaRPr lang="en-GB"/>
          </a:p>
        </p:txBody>
      </p:sp>
    </p:spTree>
    <p:extLst>
      <p:ext uri="{BB962C8B-B14F-4D97-AF65-F5344CB8AC3E}">
        <p14:creationId xmlns:p14="http://schemas.microsoft.com/office/powerpoint/2010/main" val="401211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1F6311-C72C-4CC4-B5C1-410C1F6870B2}" type="slidenum">
              <a:rPr lang="en-GB" smtClean="0"/>
              <a:t>12</a:t>
            </a:fld>
            <a:endParaRPr lang="en-GB"/>
          </a:p>
        </p:txBody>
      </p:sp>
    </p:spTree>
    <p:extLst>
      <p:ext uri="{BB962C8B-B14F-4D97-AF65-F5344CB8AC3E}">
        <p14:creationId xmlns:p14="http://schemas.microsoft.com/office/powerpoint/2010/main" val="354842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1F6311-C72C-4CC4-B5C1-410C1F6870B2}" type="slidenum">
              <a:rPr lang="en-GB" smtClean="0"/>
              <a:t>20</a:t>
            </a:fld>
            <a:endParaRPr lang="en-GB"/>
          </a:p>
        </p:txBody>
      </p:sp>
    </p:spTree>
    <p:extLst>
      <p:ext uri="{BB962C8B-B14F-4D97-AF65-F5344CB8AC3E}">
        <p14:creationId xmlns:p14="http://schemas.microsoft.com/office/powerpoint/2010/main" val="130858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 may wish to use the accompanying ‘Designed to Win’ student handout for this activity (Slide 37)</a:t>
            </a:r>
          </a:p>
        </p:txBody>
      </p:sp>
      <p:sp>
        <p:nvSpPr>
          <p:cNvPr id="4" name="Slide Number Placeholder 3"/>
          <p:cNvSpPr>
            <a:spLocks noGrp="1"/>
          </p:cNvSpPr>
          <p:nvPr>
            <p:ph type="sldNum" sz="quarter" idx="10"/>
          </p:nvPr>
        </p:nvSpPr>
        <p:spPr/>
        <p:txBody>
          <a:bodyPr/>
          <a:lstStyle/>
          <a:p>
            <a:fld id="{7A1F6311-C72C-4CC4-B5C1-410C1F6870B2}" type="slidenum">
              <a:rPr lang="en-GB" smtClean="0"/>
              <a:t>22</a:t>
            </a:fld>
            <a:endParaRPr lang="en-GB"/>
          </a:p>
        </p:txBody>
      </p:sp>
    </p:spTree>
    <p:extLst>
      <p:ext uri="{BB962C8B-B14F-4D97-AF65-F5344CB8AC3E}">
        <p14:creationId xmlns:p14="http://schemas.microsoft.com/office/powerpoint/2010/main" val="12856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 may wish to use the accompanying ‘Designed to Win’ student handout for this activity. (Slide 37)</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Supersonic Flight – faster than the speed of sound</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Vertical take-off and landing – taking off and landing straight up or down without the need for runways. This is useful on ships, urban areas, forest clearings etc.</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Multi-role – can be used against air and ground targets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Continuous all-direction target detection and attack – targets can be detected 360 degrees around the aircraft and the weapons can lock on and track targets without having to point the aircraft at the target as is conventional</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Stealth technology – radar signals are deflected in different directions or absorbed making the F35 look no bigger than a golf ball on radar</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Helmet linked to sensors on the aircraft allow pilot to ‘see through the plane’ – works like live AR technology. Cameras on the outside of the aircraft are streamed to the helmet to give an all-round view</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High-speed data networking – collects and shares information immediately with allies on ground, in the air or at sea. This helps to stay connected and keep better control of the overall battlefield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rgbClr val="000000"/>
                </a:solidFill>
                <a:effectLst/>
                <a:latin typeface="Arial" panose="020B0604020202020204" pitchFamily="34" charset="0"/>
                <a:ea typeface="+mn-ea"/>
                <a:cs typeface="Arial" panose="020B0604020202020204" pitchFamily="34" charset="0"/>
              </a:rPr>
              <a:t>Electronic attack capabilities – can locate and track enemy forces, jam radio frequencies, attack networks and suppress enemy radars – as well as being less visible to radar the F35 can shut down or confuse enemy radar</a:t>
            </a:r>
          </a:p>
          <a:p>
            <a:pPr marL="228600" indent="-228600">
              <a:buAutoNum type="arabicPeriod"/>
            </a:pPr>
            <a:endParaRPr lang="en-GB" dirty="0"/>
          </a:p>
          <a:p>
            <a:pPr marL="0" indent="0">
              <a:buNone/>
            </a:pPr>
            <a:endParaRPr lang="en-GB" dirty="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7A1F6311-C72C-4CC4-B5C1-410C1F6870B2}" type="slidenum">
              <a:rPr lang="en-GB" smtClean="0"/>
              <a:t>23</a:t>
            </a:fld>
            <a:endParaRPr lang="en-GB"/>
          </a:p>
        </p:txBody>
      </p:sp>
    </p:spTree>
    <p:extLst>
      <p:ext uri="{BB962C8B-B14F-4D97-AF65-F5344CB8AC3E}">
        <p14:creationId xmlns:p14="http://schemas.microsoft.com/office/powerpoint/2010/main" val="1253512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You may wish to use the accompanying ‘Designed to Win’ handout for this activity. (Slide 36)</a:t>
            </a:r>
          </a:p>
          <a:p>
            <a:endParaRPr lang="en-GB" dirty="0"/>
          </a:p>
        </p:txBody>
      </p:sp>
      <p:sp>
        <p:nvSpPr>
          <p:cNvPr id="4" name="Slide Number Placeholder 3"/>
          <p:cNvSpPr>
            <a:spLocks noGrp="1"/>
          </p:cNvSpPr>
          <p:nvPr>
            <p:ph type="sldNum" sz="quarter" idx="10"/>
          </p:nvPr>
        </p:nvSpPr>
        <p:spPr/>
        <p:txBody>
          <a:bodyPr/>
          <a:lstStyle/>
          <a:p>
            <a:fld id="{7A1F6311-C72C-4CC4-B5C1-410C1F6870B2}" type="slidenum">
              <a:rPr lang="en-GB" smtClean="0"/>
              <a:t>24</a:t>
            </a:fld>
            <a:endParaRPr lang="en-GB"/>
          </a:p>
        </p:txBody>
      </p:sp>
    </p:spTree>
    <p:extLst>
      <p:ext uri="{BB962C8B-B14F-4D97-AF65-F5344CB8AC3E}">
        <p14:creationId xmlns:p14="http://schemas.microsoft.com/office/powerpoint/2010/main" val="1903363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Evidence suggests the suspect is at the location pointed out by the intelligence and that they are an eligible target. The issue is that the target appears to be at a busy market location where civilian presence will make the decision to strike more of an ethical dilemma. </a:t>
            </a:r>
          </a:p>
        </p:txBody>
      </p:sp>
      <p:sp>
        <p:nvSpPr>
          <p:cNvPr id="4" name="Slide Number Placeholder 3"/>
          <p:cNvSpPr>
            <a:spLocks noGrp="1"/>
          </p:cNvSpPr>
          <p:nvPr>
            <p:ph type="sldNum" sz="quarter" idx="10"/>
          </p:nvPr>
        </p:nvSpPr>
        <p:spPr/>
        <p:txBody>
          <a:bodyPr/>
          <a:lstStyle/>
          <a:p>
            <a:fld id="{7A1F6311-C72C-4CC4-B5C1-410C1F6870B2}" type="slidenum">
              <a:rPr lang="en-GB" smtClean="0"/>
              <a:t>28</a:t>
            </a:fld>
            <a:endParaRPr lang="en-GB"/>
          </a:p>
        </p:txBody>
      </p:sp>
    </p:spTree>
    <p:extLst>
      <p:ext uri="{BB962C8B-B14F-4D97-AF65-F5344CB8AC3E}">
        <p14:creationId xmlns:p14="http://schemas.microsoft.com/office/powerpoint/2010/main" val="259501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50891" y="1750502"/>
            <a:ext cx="3553157" cy="2927142"/>
          </a:xfrm>
          <a:prstGeom prst="rect">
            <a:avLst/>
          </a:prstGeom>
        </p:spPr>
        <p:txBody>
          <a:bodyPr anchor="ctr"/>
          <a:lstStyle>
            <a:lvl1pPr algn="l">
              <a:defRPr sz="3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831572"/>
            <a:ext cx="6400800" cy="1270672"/>
          </a:xfrm>
          <a:prstGeom prst="rect">
            <a:avLst/>
          </a:prstGeom>
        </p:spPr>
        <p:txBody>
          <a:bodyPr anchor="b"/>
          <a:lstStyle>
            <a:lvl1pPr algn="l">
              <a:defRPr sz="3200" b="1">
                <a:solidFill>
                  <a:srgbClr val="FFFFFF"/>
                </a:solidFill>
                <a:latin typeface="Arial"/>
                <a:cs typeface="Arial"/>
              </a:defRPr>
            </a:lvl1pPr>
          </a:lstStyle>
          <a:p>
            <a:r>
              <a:rPr lang="en-GB" dirty="0"/>
              <a:t>Divider slide heading</a:t>
            </a:r>
            <a:endParaRPr lang="en-US" dirty="0"/>
          </a:p>
        </p:txBody>
      </p:sp>
      <p:sp>
        <p:nvSpPr>
          <p:cNvPr id="3" name="Subtitle 2"/>
          <p:cNvSpPr>
            <a:spLocks noGrp="1"/>
          </p:cNvSpPr>
          <p:nvPr>
            <p:ph type="subTitle" idx="1" hasCustomPrompt="1"/>
          </p:nvPr>
        </p:nvSpPr>
        <p:spPr>
          <a:xfrm>
            <a:off x="685800" y="4130005"/>
            <a:ext cx="6400800" cy="388017"/>
          </a:xfrm>
          <a:prstGeom prst="rect">
            <a:avLst/>
          </a:prstGeom>
        </p:spPr>
        <p:txBody>
          <a:bodyPr anchor="ctr"/>
          <a:lstStyle>
            <a:lvl1pPr marL="0" indent="0" algn="l">
              <a:buNone/>
              <a:defRPr sz="200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Presentation title</a:t>
            </a:r>
            <a:endParaRPr lang="en-US" dirty="0"/>
          </a:p>
        </p:txBody>
      </p:sp>
    </p:spTree>
    <p:extLst>
      <p:ext uri="{BB962C8B-B14F-4D97-AF65-F5344CB8AC3E}">
        <p14:creationId xmlns:p14="http://schemas.microsoft.com/office/powerpoint/2010/main" val="225844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mp;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647260"/>
          </a:xfrm>
          <a:prstGeom prst="rect">
            <a:avLst/>
          </a:prstGeom>
        </p:spPr>
        <p:txBody>
          <a:bodyPr/>
          <a:lstStyle>
            <a:lvl1pPr algn="l">
              <a:defRPr sz="3200" b="1">
                <a:solidFill>
                  <a:srgbClr val="C3092B"/>
                </a:solidFill>
                <a:latin typeface="Arial"/>
                <a:cs typeface="Arial"/>
              </a:defRPr>
            </a:lvl1pPr>
          </a:lstStyle>
          <a:p>
            <a:r>
              <a:rPr lang="en-GB" dirty="0"/>
              <a:t>Click to edit Master title style</a:t>
            </a:r>
            <a:endParaRPr lang="en-US" dirty="0"/>
          </a:p>
        </p:txBody>
      </p:sp>
      <p:sp>
        <p:nvSpPr>
          <p:cNvPr id="7" name="Date Placeholder 3"/>
          <p:cNvSpPr>
            <a:spLocks noGrp="1"/>
          </p:cNvSpPr>
          <p:nvPr>
            <p:ph type="dt" sz="half" idx="10"/>
          </p:nvPr>
        </p:nvSpPr>
        <p:spPr>
          <a:xfrm>
            <a:off x="457200" y="4492626"/>
            <a:ext cx="3061258" cy="274637"/>
          </a:xfrm>
          <a:prstGeom prst="rect">
            <a:avLst/>
          </a:prstGeom>
        </p:spPr>
        <p:txBody>
          <a:bodyPr anchor="ctr"/>
          <a:lstStyle>
            <a:lvl1pPr>
              <a:defRPr sz="1400">
                <a:solidFill>
                  <a:srgbClr val="FFFFFF"/>
                </a:solidFill>
                <a:latin typeface="Arial"/>
                <a:cs typeface="Arial"/>
              </a:defRPr>
            </a:lvl1pPr>
          </a:lstStyle>
          <a:p>
            <a:r>
              <a:rPr lang="en-US" dirty="0"/>
              <a:t>Presentation title</a:t>
            </a:r>
          </a:p>
        </p:txBody>
      </p:sp>
      <p:sp>
        <p:nvSpPr>
          <p:cNvPr id="8" name="Picture Placeholder 2"/>
          <p:cNvSpPr>
            <a:spLocks noGrp="1"/>
          </p:cNvSpPr>
          <p:nvPr>
            <p:ph type="pic" idx="1" hasCustomPrompt="1"/>
          </p:nvPr>
        </p:nvSpPr>
        <p:spPr>
          <a:xfrm>
            <a:off x="5471105" y="1095357"/>
            <a:ext cx="3124200" cy="1625172"/>
          </a:xfrm>
          <a:prstGeom prst="rect">
            <a:avLst/>
          </a:prstGeom>
        </p:spPr>
        <p:txBody>
          <a:bodyPr/>
          <a:lstStyle>
            <a:lvl1pPr marL="0" indent="0">
              <a:buNone/>
              <a:defRPr sz="9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a:t>
            </a:r>
          </a:p>
        </p:txBody>
      </p:sp>
      <p:sp>
        <p:nvSpPr>
          <p:cNvPr id="9" name="Picture Placeholder 2"/>
          <p:cNvSpPr>
            <a:spLocks noGrp="1"/>
          </p:cNvSpPr>
          <p:nvPr>
            <p:ph type="pic" idx="11" hasCustomPrompt="1"/>
          </p:nvPr>
        </p:nvSpPr>
        <p:spPr>
          <a:xfrm>
            <a:off x="5471105" y="2846387"/>
            <a:ext cx="2225088" cy="1373208"/>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000" baseline="0">
                <a:solidFill>
                  <a:srgbClr val="7F7F7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a:t>
            </a:r>
          </a:p>
        </p:txBody>
      </p:sp>
      <p:sp>
        <p:nvSpPr>
          <p:cNvPr id="13" name="Text Placeholder 12"/>
          <p:cNvSpPr>
            <a:spLocks noGrp="1"/>
          </p:cNvSpPr>
          <p:nvPr>
            <p:ph type="body" sz="quarter" idx="12" hasCustomPrompt="1"/>
          </p:nvPr>
        </p:nvSpPr>
        <p:spPr>
          <a:xfrm>
            <a:off x="457200" y="1095375"/>
            <a:ext cx="4810125" cy="3124200"/>
          </a:xfrm>
          <a:prstGeom prst="rect">
            <a:avLst/>
          </a:prstGeom>
        </p:spPr>
        <p:txBody>
          <a:bodyPr vert="horz"/>
          <a:lstStyle>
            <a:lvl1pPr marL="0" indent="0">
              <a:buNone/>
              <a:defRPr sz="1600" b="0">
                <a:solidFill>
                  <a:schemeClr val="tx1"/>
                </a:solidFill>
                <a:latin typeface="Arial"/>
                <a:cs typeface="Arial"/>
              </a:defRPr>
            </a:lvl1pPr>
          </a:lstStyle>
          <a:p>
            <a:pPr lvl="0"/>
            <a:r>
              <a:rPr lang="en-US" dirty="0"/>
              <a:t>Click to add text</a:t>
            </a:r>
          </a:p>
          <a:p>
            <a:pPr lvl="0"/>
            <a:endParaRPr lang="en-US" dirty="0"/>
          </a:p>
          <a:p>
            <a:pPr lvl="0"/>
            <a:endParaRPr lang="en-US" dirty="0"/>
          </a:p>
        </p:txBody>
      </p:sp>
    </p:spTree>
    <p:extLst>
      <p:ext uri="{BB962C8B-B14F-4D97-AF65-F5344CB8AC3E}">
        <p14:creationId xmlns:p14="http://schemas.microsoft.com/office/powerpoint/2010/main" val="2452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457200" y="4492626"/>
            <a:ext cx="3061258" cy="274637"/>
          </a:xfrm>
          <a:prstGeom prst="rect">
            <a:avLst/>
          </a:prstGeom>
        </p:spPr>
        <p:txBody>
          <a:bodyPr anchor="ctr"/>
          <a:lstStyle>
            <a:lvl1pPr>
              <a:defRPr sz="1400">
                <a:solidFill>
                  <a:srgbClr val="FFFFFF"/>
                </a:solidFill>
                <a:latin typeface="Arial"/>
                <a:cs typeface="Arial"/>
              </a:defRPr>
            </a:lvl1pPr>
          </a:lstStyle>
          <a:p>
            <a:r>
              <a:rPr lang="en-US" dirty="0"/>
              <a:t>Presentation title</a:t>
            </a:r>
          </a:p>
        </p:txBody>
      </p:sp>
      <p:sp>
        <p:nvSpPr>
          <p:cNvPr id="8" name="Title 1"/>
          <p:cNvSpPr>
            <a:spLocks noGrp="1"/>
          </p:cNvSpPr>
          <p:nvPr>
            <p:ph type="title"/>
          </p:nvPr>
        </p:nvSpPr>
        <p:spPr>
          <a:xfrm>
            <a:off x="457200" y="206375"/>
            <a:ext cx="8229600" cy="647260"/>
          </a:xfrm>
          <a:prstGeom prst="rect">
            <a:avLst/>
          </a:prstGeom>
        </p:spPr>
        <p:txBody>
          <a:bodyPr/>
          <a:lstStyle>
            <a:lvl1pPr algn="l">
              <a:defRPr sz="3200" b="1">
                <a:solidFill>
                  <a:srgbClr val="C3092B"/>
                </a:solidFill>
                <a:latin typeface="Arial"/>
                <a:cs typeface="Arial"/>
              </a:defRPr>
            </a:lvl1pPr>
          </a:lstStyle>
          <a:p>
            <a:r>
              <a:rPr lang="en-GB" dirty="0"/>
              <a:t>Click to edit Master title style</a:t>
            </a:r>
            <a:endParaRPr lang="en-US" dirty="0"/>
          </a:p>
        </p:txBody>
      </p:sp>
      <p:sp>
        <p:nvSpPr>
          <p:cNvPr id="9" name="Picture Placeholder 2"/>
          <p:cNvSpPr>
            <a:spLocks noGrp="1"/>
          </p:cNvSpPr>
          <p:nvPr>
            <p:ph type="pic" idx="1" hasCustomPrompt="1"/>
          </p:nvPr>
        </p:nvSpPr>
        <p:spPr>
          <a:xfrm>
            <a:off x="457200" y="1095356"/>
            <a:ext cx="3678896" cy="3006257"/>
          </a:xfrm>
          <a:prstGeom prst="rect">
            <a:avLst/>
          </a:prstGeom>
        </p:spPr>
        <p:txBody>
          <a:bodyPr/>
          <a:lstStyle>
            <a:lvl1pPr marL="0" indent="0">
              <a:buNone/>
              <a:defRPr sz="9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a:t>
            </a:r>
          </a:p>
        </p:txBody>
      </p:sp>
      <p:sp>
        <p:nvSpPr>
          <p:cNvPr id="12" name="Text Placeholder 12"/>
          <p:cNvSpPr>
            <a:spLocks noGrp="1"/>
          </p:cNvSpPr>
          <p:nvPr>
            <p:ph type="body" sz="quarter" idx="12" hasCustomPrompt="1"/>
          </p:nvPr>
        </p:nvSpPr>
        <p:spPr>
          <a:xfrm>
            <a:off x="4358169" y="1095375"/>
            <a:ext cx="4328631" cy="3006238"/>
          </a:xfrm>
          <a:prstGeom prst="rect">
            <a:avLst/>
          </a:prstGeom>
        </p:spPr>
        <p:txBody>
          <a:bodyPr vert="horz"/>
          <a:lstStyle>
            <a:lvl1pPr marL="0" indent="0">
              <a:buNone/>
              <a:defRPr sz="1600" b="0">
                <a:solidFill>
                  <a:schemeClr val="tx1"/>
                </a:solidFill>
                <a:latin typeface="Arial"/>
                <a:cs typeface="Arial"/>
              </a:defRPr>
            </a:lvl1pPr>
          </a:lstStyle>
          <a:p>
            <a:pPr lvl="0"/>
            <a:r>
              <a:rPr lang="en-US" dirty="0"/>
              <a:t>Click to add text</a:t>
            </a:r>
          </a:p>
          <a:p>
            <a:pPr lvl="0"/>
            <a:endParaRPr lang="en-US" dirty="0"/>
          </a:p>
          <a:p>
            <a:pPr lvl="0"/>
            <a:endParaRPr lang="en-US" dirty="0"/>
          </a:p>
        </p:txBody>
      </p:sp>
    </p:spTree>
    <p:extLst>
      <p:ext uri="{BB962C8B-B14F-4D97-AF65-F5344CB8AC3E}">
        <p14:creationId xmlns:p14="http://schemas.microsoft.com/office/powerpoint/2010/main" val="2603186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oints, graphs">
    <p:spTree>
      <p:nvGrpSpPr>
        <p:cNvPr id="1" name=""/>
        <p:cNvGrpSpPr/>
        <p:nvPr/>
      </p:nvGrpSpPr>
      <p:grpSpPr>
        <a:xfrm>
          <a:off x="0" y="0"/>
          <a:ext cx="0" cy="0"/>
          <a:chOff x="0" y="0"/>
          <a:chExt cx="0" cy="0"/>
        </a:xfrm>
      </p:grpSpPr>
      <p:sp>
        <p:nvSpPr>
          <p:cNvPr id="3" name="Title 1"/>
          <p:cNvSpPr>
            <a:spLocks noGrp="1"/>
          </p:cNvSpPr>
          <p:nvPr>
            <p:ph type="title"/>
          </p:nvPr>
        </p:nvSpPr>
        <p:spPr>
          <a:xfrm>
            <a:off x="457200" y="206375"/>
            <a:ext cx="8229600" cy="647260"/>
          </a:xfrm>
          <a:prstGeom prst="rect">
            <a:avLst/>
          </a:prstGeom>
        </p:spPr>
        <p:txBody>
          <a:bodyPr/>
          <a:lstStyle>
            <a:lvl1pPr algn="l">
              <a:defRPr sz="3200" b="1">
                <a:solidFill>
                  <a:srgbClr val="C3092B"/>
                </a:solidFill>
                <a:latin typeface="Arial"/>
                <a:cs typeface="Arial"/>
              </a:defRPr>
            </a:lvl1pPr>
          </a:lstStyle>
          <a:p>
            <a:r>
              <a:rPr lang="en-GB" dirty="0"/>
              <a:t>Click to edit Master title style</a:t>
            </a:r>
            <a:endParaRPr lang="en-US" dirty="0"/>
          </a:p>
        </p:txBody>
      </p:sp>
      <p:sp>
        <p:nvSpPr>
          <p:cNvPr id="6" name="Content Placeholder 2"/>
          <p:cNvSpPr>
            <a:spLocks noGrp="1"/>
          </p:cNvSpPr>
          <p:nvPr>
            <p:ph idx="1"/>
          </p:nvPr>
        </p:nvSpPr>
        <p:spPr>
          <a:xfrm>
            <a:off x="457200" y="1129274"/>
            <a:ext cx="8229600" cy="3166663"/>
          </a:xfrm>
          <a:prstGeom prst="rect">
            <a:avLst/>
          </a:prstGeom>
        </p:spPr>
        <p:txBody>
          <a:bodyPr/>
          <a:lstStyle>
            <a:lvl1pPr>
              <a:defRPr sz="2400">
                <a:latin typeface="Arial"/>
                <a:cs typeface="Arial"/>
              </a:defRPr>
            </a:lvl1pPr>
            <a:lvl2pPr>
              <a:defRPr sz="2000">
                <a:latin typeface="Arial"/>
                <a:cs typeface="Arial"/>
              </a:defRPr>
            </a:lvl2pPr>
            <a:lvl3pPr>
              <a:defRPr sz="1800">
                <a:latin typeface="Arial"/>
                <a:cs typeface="Arial"/>
              </a:defRPr>
            </a:lvl3pPr>
            <a:lvl4pPr>
              <a:defRPr sz="1600">
                <a:latin typeface="Arial"/>
                <a:cs typeface="Arial"/>
              </a:defRPr>
            </a:lvl4pPr>
            <a:lvl5pPr>
              <a:defRPr sz="1400">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76932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AFM_red_cover.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AFM_red_divider.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2487266"/>
      </p:ext>
    </p:extLst>
  </p:cSld>
  <p:clrMap bg1="lt1" tx1="dk1" bg2="lt2" tx2="dk2" accent1="accent1" accent2="accent2" accent3="accent3" accent4="accent4" accent5="accent5" accent6="accent6" hlink="hlink" folHlink="folHlink"/>
  <p:sldLayoutIdLst>
    <p:sldLayoutId id="214749345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AFM_red_page.pdf"/>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49898463"/>
      </p:ext>
    </p:extLst>
  </p:cSld>
  <p:clrMap bg1="lt1" tx1="dk1" bg2="lt2" tx2="dk2" accent1="accent1" accent2="accent2" accent3="accent3" accent4="accent4" accent5="accent5" accent6="accent6" hlink="hlink" folHlink="folHlink"/>
  <p:sldLayoutIdLst>
    <p:sldLayoutId id="2147493461" r:id="rId1"/>
    <p:sldLayoutId id="2147493462" r:id="rId2"/>
    <p:sldLayoutId id="21474934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8.jpeg"/><Relationship Id="rId7" Type="http://schemas.openxmlformats.org/officeDocument/2006/relationships/hyperlink" Target="https://www.youtube.com/watch?v=9LgH-Rwdwh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rafmuseum-my.sharepoint.com/:v:/g/personal/learning_rafmuseum_org/ERzc5bIJI3BGvSee3FSXDfUBfskNuPLe4MD_WlSCR93ZzQ?e=NUgxaC" TargetMode="External"/><Relationship Id="rId5" Type="http://schemas.openxmlformats.org/officeDocument/2006/relationships/hyperlink" Target="https://rafmuseum-my.sharepoint.com/:v:/g/personal/learning_rafmuseum_org/EURr-fgYR5ZDpWTBuZb-J8UBsFQYExtoNp_TS9xDXdoRkQ?e=XWQRUM" TargetMode="External"/><Relationship Id="rId4" Type="http://schemas.openxmlformats.org/officeDocument/2006/relationships/hyperlink" Target="https://rafmuseum-my.sharepoint.com/:v:/g/personal/learning_rafmuseum_org/Eb2Uq9ZXoptJpHeapoay2RcBlXu5GeR_EGOXT1dQsMDlqA?e=OWDM1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zNL6NsXiEAQ"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s://www.rafmuseum.org.uk/london/schools/school-visit-booking.asp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5955" y="1750502"/>
            <a:ext cx="4269631" cy="2927142"/>
          </a:xfrm>
        </p:spPr>
        <p:txBody>
          <a:bodyPr/>
          <a:lstStyle/>
          <a:p>
            <a:pPr algn="r"/>
            <a:r>
              <a:rPr lang="en-US" sz="2600" dirty="0">
                <a:latin typeface="+mn-lt"/>
                <a:ea typeface="Roboto" panose="02000000000000000000" pitchFamily="2" charset="0"/>
              </a:rPr>
              <a:t>RAF: First to the Future</a:t>
            </a:r>
            <a:br>
              <a:rPr lang="en-US" sz="2600" dirty="0">
                <a:latin typeface="+mn-lt"/>
                <a:ea typeface="Roboto" panose="02000000000000000000" pitchFamily="2" charset="0"/>
              </a:rPr>
            </a:br>
            <a:r>
              <a:rPr lang="en-US" sz="2600" dirty="0">
                <a:latin typeface="+mn-lt"/>
                <a:ea typeface="Roboto" panose="02000000000000000000" pitchFamily="2" charset="0"/>
              </a:rPr>
              <a:t>Classroom Resource</a:t>
            </a:r>
          </a:p>
        </p:txBody>
      </p:sp>
    </p:spTree>
    <p:extLst>
      <p:ext uri="{BB962C8B-B14F-4D97-AF65-F5344CB8AC3E}">
        <p14:creationId xmlns:p14="http://schemas.microsoft.com/office/powerpoint/2010/main" val="308831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Stand your ground! – National Service</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a:xfrm>
            <a:off x="457200" y="853636"/>
            <a:ext cx="8229600" cy="3442302"/>
          </a:xfrm>
        </p:spPr>
        <p:txBody>
          <a:bodyPr/>
          <a:lstStyle/>
          <a:p>
            <a:pPr marL="0" indent="0">
              <a:buNone/>
            </a:pPr>
            <a:r>
              <a:rPr lang="en-GB" sz="2000" dirty="0"/>
              <a:t>Many countries have what is called National Service</a:t>
            </a:r>
          </a:p>
          <a:p>
            <a:pPr marL="0" indent="0">
              <a:buNone/>
            </a:pPr>
            <a:endParaRPr lang="en-GB" sz="2000" dirty="0"/>
          </a:p>
          <a:p>
            <a:pPr marL="0" indent="0">
              <a:buNone/>
            </a:pPr>
            <a:r>
              <a:rPr lang="en-GB" sz="2000" dirty="0"/>
              <a:t>National Service is where all citizens of a country of a particular age must serve in the military</a:t>
            </a:r>
          </a:p>
          <a:p>
            <a:pPr marL="0" indent="0">
              <a:buNone/>
            </a:pPr>
            <a:endParaRPr lang="en-GB" sz="2000" dirty="0"/>
          </a:p>
          <a:p>
            <a:pPr marL="0" indent="0">
              <a:buNone/>
            </a:pPr>
            <a:r>
              <a:rPr lang="en-GB" sz="2000" dirty="0"/>
              <a:t>The UK had National Service from1949-1963 for those aged 18-30</a:t>
            </a:r>
          </a:p>
          <a:p>
            <a:pPr marL="0" indent="0">
              <a:buNone/>
            </a:pPr>
            <a:endParaRPr lang="en-GB" sz="2000" dirty="0"/>
          </a:p>
          <a:p>
            <a:pPr marL="0" indent="0">
              <a:buNone/>
            </a:pPr>
            <a:r>
              <a:rPr lang="en-GB" sz="2000" dirty="0"/>
              <a:t>Some countries now have civilian versions where, instead of people joining the military, they work in communities or for voluntary projects.</a:t>
            </a:r>
          </a:p>
        </p:txBody>
      </p:sp>
    </p:spTree>
    <p:extLst>
      <p:ext uri="{BB962C8B-B14F-4D97-AF65-F5344CB8AC3E}">
        <p14:creationId xmlns:p14="http://schemas.microsoft.com/office/powerpoint/2010/main" val="1257754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Stand your ground!</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p:txBody>
          <a:bodyPr/>
          <a:lstStyle/>
          <a:p>
            <a:pPr marL="0" indent="0" algn="ctr">
              <a:buNone/>
            </a:pPr>
            <a:endParaRPr lang="en-GB" sz="4000" dirty="0"/>
          </a:p>
          <a:p>
            <a:pPr marL="0" indent="0" algn="ctr">
              <a:buNone/>
            </a:pPr>
            <a:r>
              <a:rPr lang="en-GB" sz="4000" dirty="0"/>
              <a:t>The UK should bring back </a:t>
            </a:r>
          </a:p>
          <a:p>
            <a:pPr marL="0" indent="0" algn="ctr">
              <a:buNone/>
            </a:pPr>
            <a:r>
              <a:rPr lang="en-GB" sz="4000" dirty="0"/>
              <a:t>National Service</a:t>
            </a:r>
          </a:p>
          <a:p>
            <a:pPr marL="0" indent="0">
              <a:buNone/>
            </a:pPr>
            <a:endParaRPr lang="en-US" dirty="0">
              <a:latin typeface="Roboto" panose="02000000000000000000" pitchFamily="2" charset="0"/>
              <a:ea typeface="Roboto" panose="02000000000000000000" pitchFamily="2" charset="0"/>
            </a:endParaRPr>
          </a:p>
        </p:txBody>
      </p:sp>
      <p:sp>
        <p:nvSpPr>
          <p:cNvPr id="4" name="Arrow: Left 3">
            <a:extLst>
              <a:ext uri="{FF2B5EF4-FFF2-40B4-BE49-F238E27FC236}">
                <a16:creationId xmlns:a16="http://schemas.microsoft.com/office/drawing/2014/main" id="{FE796C8A-AD7C-4F2F-B10D-3D436E3A2823}"/>
              </a:ext>
            </a:extLst>
          </p:cNvPr>
          <p:cNvSpPr>
            <a:spLocks noChangeAspect="1"/>
          </p:cNvSpPr>
          <p:nvPr/>
        </p:nvSpPr>
        <p:spPr>
          <a:xfrm>
            <a:off x="457200" y="3496977"/>
            <a:ext cx="1598941" cy="792000"/>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2A9DB80E-4B6B-4F7E-96F3-D78A3238784F}"/>
              </a:ext>
            </a:extLst>
          </p:cNvPr>
          <p:cNvSpPr>
            <a:spLocks noChangeAspect="1"/>
          </p:cNvSpPr>
          <p:nvPr/>
        </p:nvSpPr>
        <p:spPr>
          <a:xfrm>
            <a:off x="7013271" y="3496977"/>
            <a:ext cx="1598941" cy="792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ECDB9E7-A09A-41EC-A77B-F6265BA76B9A}"/>
              </a:ext>
            </a:extLst>
          </p:cNvPr>
          <p:cNvSpPr txBox="1"/>
          <p:nvPr/>
        </p:nvSpPr>
        <p:spPr>
          <a:xfrm>
            <a:off x="974785" y="3708311"/>
            <a:ext cx="828136" cy="369332"/>
          </a:xfrm>
          <a:prstGeom prst="rect">
            <a:avLst/>
          </a:prstGeom>
          <a:noFill/>
        </p:spPr>
        <p:txBody>
          <a:bodyPr wrap="square" rtlCol="0">
            <a:spAutoFit/>
          </a:bodyPr>
          <a:lstStyle/>
          <a:p>
            <a:r>
              <a:rPr lang="en-GB" b="1" dirty="0"/>
              <a:t>FOR</a:t>
            </a:r>
          </a:p>
        </p:txBody>
      </p:sp>
      <p:sp>
        <p:nvSpPr>
          <p:cNvPr id="7" name="TextBox 6">
            <a:extLst>
              <a:ext uri="{FF2B5EF4-FFF2-40B4-BE49-F238E27FC236}">
                <a16:creationId xmlns:a16="http://schemas.microsoft.com/office/drawing/2014/main" id="{2706A2EE-D220-43E5-898C-E180E3BE3A0F}"/>
              </a:ext>
            </a:extLst>
          </p:cNvPr>
          <p:cNvSpPr txBox="1"/>
          <p:nvPr/>
        </p:nvSpPr>
        <p:spPr>
          <a:xfrm>
            <a:off x="7200265" y="3702148"/>
            <a:ext cx="1224951" cy="369332"/>
          </a:xfrm>
          <a:prstGeom prst="rect">
            <a:avLst/>
          </a:prstGeom>
          <a:noFill/>
        </p:spPr>
        <p:txBody>
          <a:bodyPr wrap="square" rtlCol="0">
            <a:spAutoFit/>
          </a:bodyPr>
          <a:lstStyle/>
          <a:p>
            <a:r>
              <a:rPr lang="en-GB" b="1" dirty="0"/>
              <a:t>AGAINST</a:t>
            </a:r>
          </a:p>
        </p:txBody>
      </p:sp>
    </p:spTree>
    <p:extLst>
      <p:ext uri="{BB962C8B-B14F-4D97-AF65-F5344CB8AC3E}">
        <p14:creationId xmlns:p14="http://schemas.microsoft.com/office/powerpoint/2010/main" val="381232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Stand your ground! – Frontline Women</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a:xfrm>
            <a:off x="457200" y="853636"/>
            <a:ext cx="8229600" cy="2961646"/>
          </a:xfrm>
        </p:spPr>
        <p:txBody>
          <a:bodyPr/>
          <a:lstStyle/>
          <a:p>
            <a:pPr marL="0" indent="0">
              <a:buNone/>
            </a:pPr>
            <a:r>
              <a:rPr lang="en-US" dirty="0">
                <a:latin typeface="Arial" panose="020B0604020202020204" pitchFamily="34" charset="0"/>
                <a:ea typeface="Roboto" panose="02000000000000000000" pitchFamily="2" charset="0"/>
                <a:cs typeface="Arial" panose="020B0604020202020204" pitchFamily="34" charset="0"/>
              </a:rPr>
              <a:t>In 2017 the RAF became the first of the UK Armed Forces to allow women on the front line in the RAF Regiment</a:t>
            </a:r>
          </a:p>
          <a:p>
            <a:pPr marL="0" indent="0">
              <a:buNone/>
            </a:pPr>
            <a:endParaRPr lang="en-US" dirty="0">
              <a:latin typeface="Arial" panose="020B0604020202020204" pitchFamily="34" charset="0"/>
              <a:ea typeface="Roboto" panose="02000000000000000000" pitchFamily="2" charset="0"/>
              <a:cs typeface="Arial" panose="020B0604020202020204" pitchFamily="34" charset="0"/>
            </a:endParaRPr>
          </a:p>
          <a:p>
            <a:pPr marL="0" indent="0">
              <a:buNone/>
            </a:pPr>
            <a:r>
              <a:rPr lang="en-US" dirty="0">
                <a:latin typeface="Arial" panose="020B0604020202020204" pitchFamily="34" charset="0"/>
                <a:ea typeface="Roboto" panose="02000000000000000000" pitchFamily="2" charset="0"/>
                <a:cs typeface="Arial" panose="020B0604020202020204" pitchFamily="34" charset="0"/>
              </a:rPr>
              <a:t>In 2018 all positions in the UK Armed Forces became open to women including all front line roles</a:t>
            </a:r>
            <a:endParaRPr lang="en-GB"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ea typeface="Roboto" panose="02000000000000000000" pitchFamily="2" charset="0"/>
              <a:cs typeface="Arial" panose="020B0604020202020204" pitchFamily="34" charset="0"/>
            </a:endParaRPr>
          </a:p>
          <a:p>
            <a:pPr marL="0" indent="0">
              <a:buNone/>
            </a:pPr>
            <a:r>
              <a:rPr lang="en-US" dirty="0">
                <a:latin typeface="Arial" panose="020B0604020202020204" pitchFamily="34" charset="0"/>
                <a:ea typeface="Roboto" panose="02000000000000000000" pitchFamily="2" charset="0"/>
                <a:cs typeface="Arial" panose="020B0604020202020204" pitchFamily="34" charset="0"/>
              </a:rPr>
              <a:t>Before this, women were allowed to work in support and medical positions.</a:t>
            </a:r>
          </a:p>
          <a:p>
            <a:pPr marL="0" indent="0">
              <a:buNone/>
            </a:pP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7912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Stand your ground!</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p:txBody>
          <a:bodyPr/>
          <a:lstStyle/>
          <a:p>
            <a:pPr marL="0" indent="0" algn="ctr">
              <a:buNone/>
            </a:pPr>
            <a:endParaRPr lang="en-GB" sz="4000" dirty="0"/>
          </a:p>
          <a:p>
            <a:pPr marL="0" indent="0" algn="ctr">
              <a:buNone/>
            </a:pPr>
            <a:r>
              <a:rPr lang="en-GB" sz="4000" dirty="0"/>
              <a:t>Women should be allowed </a:t>
            </a:r>
          </a:p>
          <a:p>
            <a:pPr marL="0" indent="0" algn="ctr">
              <a:buNone/>
            </a:pPr>
            <a:r>
              <a:rPr lang="en-GB" sz="4000" dirty="0"/>
              <a:t>to serve on the front line</a:t>
            </a:r>
          </a:p>
          <a:p>
            <a:pPr marL="0" indent="0" algn="ctr">
              <a:buNone/>
            </a:pPr>
            <a:endParaRPr lang="en-GB" sz="4000" dirty="0"/>
          </a:p>
          <a:p>
            <a:endParaRPr lang="en-US" dirty="0">
              <a:latin typeface="Roboto" panose="02000000000000000000" pitchFamily="2" charset="0"/>
              <a:ea typeface="Roboto" panose="02000000000000000000" pitchFamily="2" charset="0"/>
            </a:endParaRPr>
          </a:p>
        </p:txBody>
      </p:sp>
      <p:sp>
        <p:nvSpPr>
          <p:cNvPr id="4" name="Arrow: Left 3">
            <a:extLst>
              <a:ext uri="{FF2B5EF4-FFF2-40B4-BE49-F238E27FC236}">
                <a16:creationId xmlns:a16="http://schemas.microsoft.com/office/drawing/2014/main" id="{47222CF6-3780-45A3-A348-7E9B085C7B5B}"/>
              </a:ext>
            </a:extLst>
          </p:cNvPr>
          <p:cNvSpPr>
            <a:spLocks noChangeAspect="1"/>
          </p:cNvSpPr>
          <p:nvPr/>
        </p:nvSpPr>
        <p:spPr>
          <a:xfrm>
            <a:off x="457200" y="3496977"/>
            <a:ext cx="1598941" cy="792000"/>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91B683B5-F0AB-4E76-8CF6-924004B303D3}"/>
              </a:ext>
            </a:extLst>
          </p:cNvPr>
          <p:cNvSpPr>
            <a:spLocks noChangeAspect="1"/>
          </p:cNvSpPr>
          <p:nvPr/>
        </p:nvSpPr>
        <p:spPr>
          <a:xfrm>
            <a:off x="7013271" y="3496977"/>
            <a:ext cx="1598941" cy="792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9477352-E32E-40B9-8CF3-2BF447F5A6B7}"/>
              </a:ext>
            </a:extLst>
          </p:cNvPr>
          <p:cNvSpPr txBox="1"/>
          <p:nvPr/>
        </p:nvSpPr>
        <p:spPr>
          <a:xfrm>
            <a:off x="1069676" y="3708311"/>
            <a:ext cx="759124" cy="369332"/>
          </a:xfrm>
          <a:prstGeom prst="rect">
            <a:avLst/>
          </a:prstGeom>
          <a:noFill/>
        </p:spPr>
        <p:txBody>
          <a:bodyPr wrap="square" rtlCol="0">
            <a:spAutoFit/>
          </a:bodyPr>
          <a:lstStyle/>
          <a:p>
            <a:r>
              <a:rPr lang="en-GB" b="1" dirty="0"/>
              <a:t>FOR</a:t>
            </a:r>
          </a:p>
        </p:txBody>
      </p:sp>
      <p:sp>
        <p:nvSpPr>
          <p:cNvPr id="7" name="TextBox 6">
            <a:extLst>
              <a:ext uri="{FF2B5EF4-FFF2-40B4-BE49-F238E27FC236}">
                <a16:creationId xmlns:a16="http://schemas.microsoft.com/office/drawing/2014/main" id="{425730D4-8F8B-4958-B799-F7A2C85FB984}"/>
              </a:ext>
            </a:extLst>
          </p:cNvPr>
          <p:cNvSpPr txBox="1"/>
          <p:nvPr/>
        </p:nvSpPr>
        <p:spPr>
          <a:xfrm>
            <a:off x="7226144" y="3699685"/>
            <a:ext cx="1173193" cy="369332"/>
          </a:xfrm>
          <a:prstGeom prst="rect">
            <a:avLst/>
          </a:prstGeom>
          <a:noFill/>
        </p:spPr>
        <p:txBody>
          <a:bodyPr wrap="square" rtlCol="0">
            <a:spAutoFit/>
          </a:bodyPr>
          <a:lstStyle/>
          <a:p>
            <a:r>
              <a:rPr lang="en-GB" b="1" dirty="0"/>
              <a:t>AGAINST</a:t>
            </a:r>
          </a:p>
        </p:txBody>
      </p:sp>
    </p:spTree>
    <p:extLst>
      <p:ext uri="{BB962C8B-B14F-4D97-AF65-F5344CB8AC3E}">
        <p14:creationId xmlns:p14="http://schemas.microsoft.com/office/powerpoint/2010/main" val="117912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Stand your ground! – Military Age</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a:xfrm>
            <a:off x="457200" y="1237363"/>
            <a:ext cx="8229600" cy="3166663"/>
          </a:xfrm>
        </p:spPr>
        <p:txBody>
          <a:bodyPr/>
          <a:lstStyle/>
          <a:p>
            <a:pPr marL="0" indent="0">
              <a:buNone/>
            </a:pPr>
            <a:r>
              <a:rPr lang="en-US" dirty="0">
                <a:latin typeface="Arial" panose="020B0604020202020204" pitchFamily="34" charset="0"/>
                <a:ea typeface="Roboto" panose="02000000000000000000" pitchFamily="2" charset="0"/>
                <a:cs typeface="Arial" panose="020B0604020202020204" pitchFamily="34" charset="0"/>
              </a:rPr>
              <a:t>You can join the UK armed forces at the age of 16</a:t>
            </a:r>
          </a:p>
          <a:p>
            <a:pPr marL="0" indent="0">
              <a:buNone/>
            </a:pPr>
            <a:endParaRPr lang="en-US" dirty="0">
              <a:latin typeface="Arial" panose="020B0604020202020204" pitchFamily="34" charset="0"/>
              <a:ea typeface="Roboto" panose="02000000000000000000" pitchFamily="2" charset="0"/>
              <a:cs typeface="Arial" panose="020B0604020202020204" pitchFamily="34" charset="0"/>
            </a:endParaRPr>
          </a:p>
          <a:p>
            <a:pPr marL="0" indent="0">
              <a:buNone/>
            </a:pPr>
            <a:r>
              <a:rPr lang="en-US" dirty="0">
                <a:latin typeface="Arial" panose="020B0604020202020204" pitchFamily="34" charset="0"/>
                <a:ea typeface="Roboto" panose="02000000000000000000" pitchFamily="2" charset="0"/>
                <a:cs typeface="Arial" panose="020B0604020202020204" pitchFamily="34" charset="0"/>
              </a:rPr>
              <a:t>Outside the military you would not be allowed to do things such as drive which you can do at 16 in the military</a:t>
            </a:r>
          </a:p>
          <a:p>
            <a:pPr marL="0" indent="0">
              <a:buNone/>
            </a:pPr>
            <a:endParaRPr lang="en-US" dirty="0">
              <a:latin typeface="Arial" panose="020B0604020202020204" pitchFamily="34" charset="0"/>
              <a:ea typeface="Roboto" panose="02000000000000000000" pitchFamily="2" charset="0"/>
              <a:cs typeface="Arial" panose="020B0604020202020204" pitchFamily="34" charset="0"/>
            </a:endParaRPr>
          </a:p>
          <a:p>
            <a:pPr marL="0" indent="0">
              <a:buNone/>
            </a:pPr>
            <a:r>
              <a:rPr lang="en-US" dirty="0">
                <a:latin typeface="Arial" panose="020B0604020202020204" pitchFamily="34" charset="0"/>
                <a:ea typeface="Roboto" panose="02000000000000000000" pitchFamily="2" charset="0"/>
                <a:cs typeface="Arial" panose="020B0604020202020204" pitchFamily="34" charset="0"/>
              </a:rPr>
              <a:t>16 and 17 year </a:t>
            </a:r>
            <a:r>
              <a:rPr lang="en-US" dirty="0" err="1">
                <a:latin typeface="Arial" panose="020B0604020202020204" pitchFamily="34" charset="0"/>
                <a:ea typeface="Roboto" panose="02000000000000000000" pitchFamily="2" charset="0"/>
                <a:cs typeface="Arial" panose="020B0604020202020204" pitchFamily="34" charset="0"/>
              </a:rPr>
              <a:t>olds</a:t>
            </a:r>
            <a:r>
              <a:rPr lang="en-US" dirty="0">
                <a:latin typeface="Arial" panose="020B0604020202020204" pitchFamily="34" charset="0"/>
                <a:ea typeface="Roboto" panose="02000000000000000000" pitchFamily="2" charset="0"/>
                <a:cs typeface="Arial" panose="020B0604020202020204" pitchFamily="34" charset="0"/>
              </a:rPr>
              <a:t> are not permitted in front line combat.</a:t>
            </a:r>
          </a:p>
        </p:txBody>
      </p:sp>
    </p:spTree>
    <p:extLst>
      <p:ext uri="{BB962C8B-B14F-4D97-AF65-F5344CB8AC3E}">
        <p14:creationId xmlns:p14="http://schemas.microsoft.com/office/powerpoint/2010/main" val="117912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Stand your ground!</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a:xfrm>
            <a:off x="457200" y="1237363"/>
            <a:ext cx="8229600" cy="3166663"/>
          </a:xfrm>
        </p:spPr>
        <p:txBody>
          <a:bodyPr/>
          <a:lstStyle/>
          <a:p>
            <a:pPr marL="0" indent="0" algn="ctr">
              <a:buNone/>
            </a:pPr>
            <a:r>
              <a:rPr lang="en-GB" sz="4000" dirty="0"/>
              <a:t>The minimum age for joining the UK armed forces should </a:t>
            </a:r>
          </a:p>
          <a:p>
            <a:pPr marL="0" indent="0" algn="ctr">
              <a:buNone/>
            </a:pPr>
            <a:r>
              <a:rPr lang="en-GB" sz="4000" dirty="0"/>
              <a:t>be raised from 16 to 18</a:t>
            </a:r>
          </a:p>
          <a:p>
            <a:pPr marL="0" indent="0" algn="ctr">
              <a:buNone/>
            </a:pPr>
            <a:endParaRPr lang="en-GB" sz="4000" dirty="0"/>
          </a:p>
          <a:p>
            <a:endParaRPr lang="en-US" dirty="0">
              <a:latin typeface="Roboto" panose="02000000000000000000" pitchFamily="2" charset="0"/>
              <a:ea typeface="Roboto" panose="02000000000000000000" pitchFamily="2" charset="0"/>
            </a:endParaRPr>
          </a:p>
        </p:txBody>
      </p:sp>
      <p:sp>
        <p:nvSpPr>
          <p:cNvPr id="4" name="Arrow: Left 3">
            <a:extLst>
              <a:ext uri="{FF2B5EF4-FFF2-40B4-BE49-F238E27FC236}">
                <a16:creationId xmlns:a16="http://schemas.microsoft.com/office/drawing/2014/main" id="{E0B0C7B1-27A7-4AE1-A501-D68A61D95801}"/>
              </a:ext>
            </a:extLst>
          </p:cNvPr>
          <p:cNvSpPr>
            <a:spLocks noChangeAspect="1"/>
          </p:cNvSpPr>
          <p:nvPr/>
        </p:nvSpPr>
        <p:spPr>
          <a:xfrm>
            <a:off x="457200" y="3496977"/>
            <a:ext cx="1598941" cy="792000"/>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332986B3-D285-4C53-9881-9407D74EAA88}"/>
              </a:ext>
            </a:extLst>
          </p:cNvPr>
          <p:cNvSpPr>
            <a:spLocks noChangeAspect="1"/>
          </p:cNvSpPr>
          <p:nvPr/>
        </p:nvSpPr>
        <p:spPr>
          <a:xfrm>
            <a:off x="7013271" y="3496977"/>
            <a:ext cx="1598941" cy="792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8EF5A24-0E31-4FEB-BFE8-A06098FFD0BD}"/>
              </a:ext>
            </a:extLst>
          </p:cNvPr>
          <p:cNvSpPr txBox="1"/>
          <p:nvPr/>
        </p:nvSpPr>
        <p:spPr>
          <a:xfrm>
            <a:off x="1035170" y="3708311"/>
            <a:ext cx="845389" cy="369332"/>
          </a:xfrm>
          <a:prstGeom prst="rect">
            <a:avLst/>
          </a:prstGeom>
          <a:noFill/>
        </p:spPr>
        <p:txBody>
          <a:bodyPr wrap="square" rtlCol="0">
            <a:spAutoFit/>
          </a:bodyPr>
          <a:lstStyle/>
          <a:p>
            <a:r>
              <a:rPr lang="en-GB" b="1" dirty="0"/>
              <a:t>FOR</a:t>
            </a:r>
          </a:p>
        </p:txBody>
      </p:sp>
      <p:sp>
        <p:nvSpPr>
          <p:cNvPr id="7" name="TextBox 6">
            <a:extLst>
              <a:ext uri="{FF2B5EF4-FFF2-40B4-BE49-F238E27FC236}">
                <a16:creationId xmlns:a16="http://schemas.microsoft.com/office/drawing/2014/main" id="{C8B7E720-EB61-4ED0-9DF7-EC3EEA61A1F0}"/>
              </a:ext>
            </a:extLst>
          </p:cNvPr>
          <p:cNvSpPr txBox="1"/>
          <p:nvPr/>
        </p:nvSpPr>
        <p:spPr>
          <a:xfrm>
            <a:off x="7290843" y="3682431"/>
            <a:ext cx="1043796" cy="369332"/>
          </a:xfrm>
          <a:prstGeom prst="rect">
            <a:avLst/>
          </a:prstGeom>
          <a:noFill/>
        </p:spPr>
        <p:txBody>
          <a:bodyPr wrap="square" rtlCol="0">
            <a:spAutoFit/>
          </a:bodyPr>
          <a:lstStyle/>
          <a:p>
            <a:r>
              <a:rPr lang="en-GB" b="1" dirty="0"/>
              <a:t>AGAINST</a:t>
            </a:r>
          </a:p>
        </p:txBody>
      </p:sp>
    </p:spTree>
    <p:extLst>
      <p:ext uri="{BB962C8B-B14F-4D97-AF65-F5344CB8AC3E}">
        <p14:creationId xmlns:p14="http://schemas.microsoft.com/office/powerpoint/2010/main" val="3167786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Stand your ground! – Digital Technology</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a:xfrm>
            <a:off x="457200" y="880333"/>
            <a:ext cx="8229600" cy="3323494"/>
          </a:xfrm>
        </p:spPr>
        <p:txBody>
          <a:bodyPr/>
          <a:lstStyle/>
          <a:p>
            <a:pPr marL="0" indent="0">
              <a:buNone/>
            </a:pPr>
            <a:r>
              <a:rPr lang="en-GB" dirty="0"/>
              <a:t>In today’s military, digital technology is more important than ever</a:t>
            </a:r>
          </a:p>
          <a:p>
            <a:pPr marL="0" indent="0">
              <a:buNone/>
            </a:pPr>
            <a:endParaRPr lang="en-GB" dirty="0"/>
          </a:p>
          <a:p>
            <a:pPr marL="0" indent="0">
              <a:buNone/>
            </a:pPr>
            <a:r>
              <a:rPr lang="en-GB" dirty="0"/>
              <a:t>Advances in digital technology allow for more advanced intelligence and weaponry</a:t>
            </a:r>
          </a:p>
          <a:p>
            <a:pPr marL="0" indent="0">
              <a:buNone/>
            </a:pPr>
            <a:endParaRPr lang="en-GB" dirty="0"/>
          </a:p>
          <a:p>
            <a:pPr marL="0" indent="0">
              <a:buNone/>
            </a:pPr>
            <a:r>
              <a:rPr lang="en-GB" dirty="0"/>
              <a:t>With greater use of digital technology comes the risk of digital and cyber attack.</a:t>
            </a:r>
          </a:p>
        </p:txBody>
      </p:sp>
    </p:spTree>
    <p:extLst>
      <p:ext uri="{BB962C8B-B14F-4D97-AF65-F5344CB8AC3E}">
        <p14:creationId xmlns:p14="http://schemas.microsoft.com/office/powerpoint/2010/main" val="1179125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Stand your ground!</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a:xfrm>
            <a:off x="457200" y="1675288"/>
            <a:ext cx="8229600" cy="3323494"/>
          </a:xfrm>
        </p:spPr>
        <p:txBody>
          <a:bodyPr/>
          <a:lstStyle/>
          <a:p>
            <a:pPr marL="0" indent="0" algn="ctr">
              <a:buNone/>
            </a:pPr>
            <a:r>
              <a:rPr lang="en-GB" sz="4000" dirty="0"/>
              <a:t>Digital technology is the most important part of the UK’s defence </a:t>
            </a:r>
          </a:p>
          <a:p>
            <a:pPr marL="0" indent="0" algn="ctr">
              <a:buNone/>
            </a:pPr>
            <a:endParaRPr lang="en-GB" sz="4000" dirty="0"/>
          </a:p>
        </p:txBody>
      </p:sp>
      <p:sp>
        <p:nvSpPr>
          <p:cNvPr id="4" name="Arrow: Left 3">
            <a:extLst>
              <a:ext uri="{FF2B5EF4-FFF2-40B4-BE49-F238E27FC236}">
                <a16:creationId xmlns:a16="http://schemas.microsoft.com/office/drawing/2014/main" id="{9765D79E-9952-42A7-A4AF-EF176BBD67F8}"/>
              </a:ext>
            </a:extLst>
          </p:cNvPr>
          <p:cNvSpPr>
            <a:spLocks noChangeAspect="1"/>
          </p:cNvSpPr>
          <p:nvPr/>
        </p:nvSpPr>
        <p:spPr>
          <a:xfrm>
            <a:off x="457200" y="3496977"/>
            <a:ext cx="1598941" cy="792000"/>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49773681-9CF8-446B-BA75-A04FBE4D251B}"/>
              </a:ext>
            </a:extLst>
          </p:cNvPr>
          <p:cNvSpPr>
            <a:spLocks noChangeAspect="1"/>
          </p:cNvSpPr>
          <p:nvPr/>
        </p:nvSpPr>
        <p:spPr>
          <a:xfrm>
            <a:off x="7013271" y="3496977"/>
            <a:ext cx="1598941" cy="792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8960CDE-993F-4F10-BFE6-D5943C995587}"/>
              </a:ext>
            </a:extLst>
          </p:cNvPr>
          <p:cNvSpPr txBox="1"/>
          <p:nvPr/>
        </p:nvSpPr>
        <p:spPr>
          <a:xfrm>
            <a:off x="1043796" y="3708311"/>
            <a:ext cx="897147" cy="369332"/>
          </a:xfrm>
          <a:prstGeom prst="rect">
            <a:avLst/>
          </a:prstGeom>
          <a:noFill/>
        </p:spPr>
        <p:txBody>
          <a:bodyPr wrap="square" rtlCol="0">
            <a:spAutoFit/>
          </a:bodyPr>
          <a:lstStyle/>
          <a:p>
            <a:r>
              <a:rPr lang="en-GB" b="1" dirty="0"/>
              <a:t>FOR</a:t>
            </a:r>
          </a:p>
        </p:txBody>
      </p:sp>
      <p:sp>
        <p:nvSpPr>
          <p:cNvPr id="7" name="TextBox 6">
            <a:extLst>
              <a:ext uri="{FF2B5EF4-FFF2-40B4-BE49-F238E27FC236}">
                <a16:creationId xmlns:a16="http://schemas.microsoft.com/office/drawing/2014/main" id="{FC45AA60-DB51-4F1F-A04F-B2B963637171}"/>
              </a:ext>
            </a:extLst>
          </p:cNvPr>
          <p:cNvSpPr txBox="1"/>
          <p:nvPr/>
        </p:nvSpPr>
        <p:spPr>
          <a:xfrm>
            <a:off x="7264963" y="3673806"/>
            <a:ext cx="1095555" cy="369332"/>
          </a:xfrm>
          <a:prstGeom prst="rect">
            <a:avLst/>
          </a:prstGeom>
          <a:noFill/>
        </p:spPr>
        <p:txBody>
          <a:bodyPr wrap="square" rtlCol="0">
            <a:spAutoFit/>
          </a:bodyPr>
          <a:lstStyle/>
          <a:p>
            <a:r>
              <a:rPr lang="en-GB" b="1" dirty="0"/>
              <a:t>AGAINST</a:t>
            </a:r>
          </a:p>
        </p:txBody>
      </p:sp>
    </p:spTree>
    <p:extLst>
      <p:ext uri="{BB962C8B-B14F-4D97-AF65-F5344CB8AC3E}">
        <p14:creationId xmlns:p14="http://schemas.microsoft.com/office/powerpoint/2010/main" val="3502383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DE3C-1B45-E640-B740-4C1102CE3E3E}"/>
              </a:ext>
            </a:extLst>
          </p:cNvPr>
          <p:cNvSpPr>
            <a:spLocks noGrp="1"/>
          </p:cNvSpPr>
          <p:nvPr>
            <p:ph type="ctr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Designed to Win</a:t>
            </a:r>
          </a:p>
        </p:txBody>
      </p:sp>
      <p:sp>
        <p:nvSpPr>
          <p:cNvPr id="3" name="Subtitle 2">
            <a:extLst>
              <a:ext uri="{FF2B5EF4-FFF2-40B4-BE49-F238E27FC236}">
                <a16:creationId xmlns:a16="http://schemas.microsoft.com/office/drawing/2014/main" id="{33AF5ED3-D4FD-2D4D-8858-2C719667A70A}"/>
              </a:ext>
            </a:extLst>
          </p:cNvPr>
          <p:cNvSpPr>
            <a:spLocks noGrp="1"/>
          </p:cNvSpPr>
          <p:nvPr>
            <p:ph type="subTitle" idx="1"/>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The F-35 Lightning II </a:t>
            </a:r>
          </a:p>
        </p:txBody>
      </p:sp>
    </p:spTree>
    <p:extLst>
      <p:ext uri="{BB962C8B-B14F-4D97-AF65-F5344CB8AC3E}">
        <p14:creationId xmlns:p14="http://schemas.microsoft.com/office/powerpoint/2010/main" val="3226140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499F-DD49-FD42-BFEC-4DE2741C07EF}"/>
              </a:ext>
            </a:extLst>
          </p:cNvPr>
          <p:cNvSpPr>
            <a:spLocks noGrp="1"/>
          </p:cNvSpPr>
          <p:nvPr>
            <p:ph type="title"/>
          </p:nvPr>
        </p:nvSpPr>
        <p:spPr/>
        <p:txBody>
          <a:bodyPr/>
          <a:lstStyle/>
          <a:p>
            <a:r>
              <a:rPr lang="en-GB" dirty="0"/>
              <a:t>F-35 Lightning II</a:t>
            </a:r>
          </a:p>
        </p:txBody>
      </p:sp>
      <p:pic>
        <p:nvPicPr>
          <p:cNvPr id="7" name="Picture Placeholder 6" descr="177A3189.jpg"/>
          <p:cNvPicPr>
            <a:picLocks noGrp="1" noChangeAspect="1"/>
          </p:cNvPicPr>
          <p:nvPr>
            <p:ph type="pic" idx="11"/>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56E68364-E656-9343-ADAB-E7DDB0E743A1}"/>
              </a:ext>
            </a:extLst>
          </p:cNvPr>
          <p:cNvSpPr>
            <a:spLocks noGrp="1"/>
          </p:cNvSpPr>
          <p:nvPr>
            <p:ph type="body" sz="quarter" idx="12"/>
          </p:nvPr>
        </p:nvSpPr>
        <p:spPr>
          <a:xfrm>
            <a:off x="457200" y="1048083"/>
            <a:ext cx="4810125" cy="3124200"/>
          </a:xfrm>
        </p:spPr>
        <p:txBody>
          <a:bodyPr/>
          <a:lstStyle/>
          <a:p>
            <a:r>
              <a:rPr lang="en-GB" sz="1350" dirty="0"/>
              <a:t>The RAF has always pushed the boundaries of speed, reach and height to gain an advantage over the enemy. Many new designs have evolved over the last century that have enabled aircraft to travel faster, further, higher and lower.  </a:t>
            </a:r>
          </a:p>
          <a:p>
            <a:r>
              <a:rPr lang="en-GB" sz="1350" dirty="0"/>
              <a:t> </a:t>
            </a:r>
          </a:p>
          <a:p>
            <a:r>
              <a:rPr lang="en-GB" sz="1350" dirty="0"/>
              <a:t>Innovation remains the key to the successful future of the organisation. Most recently the RAF have worked with companies around the world to develop the F-35 Lightning II, the first production aircraft capable of both vertical take-off and landing, and supersonic flight.</a:t>
            </a:r>
          </a:p>
          <a:p>
            <a:r>
              <a:rPr lang="en-GB" sz="1350" dirty="0"/>
              <a:t> </a:t>
            </a:r>
          </a:p>
          <a:p>
            <a:r>
              <a:rPr lang="en-GB" sz="1350" dirty="0"/>
              <a:t>The F-35 is capable of ground attack and air-to-air combat. It is also the first stealth aircraft to enter RAF service as it is able to evade enemy radar.</a:t>
            </a:r>
          </a:p>
          <a:p>
            <a:endParaRPr lang="en-US" dirty="0">
              <a:latin typeface="Roboto" panose="02000000000000000000" pitchFamily="2" charset="0"/>
              <a:ea typeface="Roboto" panose="02000000000000000000" pitchFamily="2" charset="0"/>
            </a:endParaRPr>
          </a:p>
        </p:txBody>
      </p:sp>
      <p:pic>
        <p:nvPicPr>
          <p:cNvPr id="4" name="Picture Placeholder 3" descr="45160020.jpg"/>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l="-25" r="-30184"/>
          <a:stretch/>
        </p:blipFill>
        <p:spPr>
          <a:xfrm>
            <a:off x="5470525" y="1095375"/>
            <a:ext cx="3124200" cy="1625600"/>
          </a:xfrm>
        </p:spPr>
      </p:pic>
    </p:spTree>
    <p:extLst>
      <p:ext uri="{BB962C8B-B14F-4D97-AF65-F5344CB8AC3E}">
        <p14:creationId xmlns:p14="http://schemas.microsoft.com/office/powerpoint/2010/main" val="183881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499F-DD49-FD42-BFEC-4DE2741C07EF}"/>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Information for Teachers</a:t>
            </a:r>
          </a:p>
        </p:txBody>
      </p:sp>
      <p:pic>
        <p:nvPicPr>
          <p:cNvPr id="6" name="Picture Placeholder 5" descr="142RAF-Web-Sized.jpg"/>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56E68364-E656-9343-ADAB-E7DDB0E743A1}"/>
              </a:ext>
            </a:extLst>
          </p:cNvPr>
          <p:cNvSpPr>
            <a:spLocks noGrp="1"/>
          </p:cNvSpPr>
          <p:nvPr>
            <p:ph type="body" sz="quarter" idx="12"/>
          </p:nvPr>
        </p:nvSpPr>
        <p:spPr>
          <a:xfrm>
            <a:off x="457200" y="1048082"/>
            <a:ext cx="4810125" cy="3273751"/>
          </a:xfrm>
        </p:spPr>
        <p:txBody>
          <a:bodyPr/>
          <a:lstStyle/>
          <a:p>
            <a:r>
              <a:rPr lang="en-GB" sz="1200" dirty="0"/>
              <a:t>This resource is a taste of some of the issues explored within the ‘RAF: First to the Future’ exhibition at the RAF Museum, London.</a:t>
            </a:r>
          </a:p>
          <a:p>
            <a:endParaRPr lang="en-GB" sz="900" dirty="0"/>
          </a:p>
          <a:p>
            <a:r>
              <a:rPr lang="en-GB" sz="1200" dirty="0"/>
              <a:t>It focuses on discussion and debating skills and is for use across Key Stages 3, 4 and 5.</a:t>
            </a:r>
          </a:p>
          <a:p>
            <a:endParaRPr lang="en-GB" sz="900" dirty="0"/>
          </a:p>
          <a:p>
            <a:r>
              <a:rPr lang="en-GB" sz="1200" dirty="0"/>
              <a:t>Curriculum links can be found within the following subjects: Citizenship, Computing, Design &amp; Technology, English, History, Politics &amp; Government, PSHE and Science. </a:t>
            </a:r>
          </a:p>
          <a:p>
            <a:endParaRPr lang="en-GB" sz="900" dirty="0"/>
          </a:p>
          <a:p>
            <a:r>
              <a:rPr lang="en-GB" sz="1200" dirty="0"/>
              <a:t>The content can also be used within assemblies, to facilitate careers-focused discussion or as stimulus for extra-curricular </a:t>
            </a:r>
          </a:p>
          <a:p>
            <a:r>
              <a:rPr lang="en-GB" sz="1200" dirty="0"/>
              <a:t>debate clubs.</a:t>
            </a:r>
          </a:p>
          <a:p>
            <a:endParaRPr lang="en-GB" sz="900" dirty="0"/>
          </a:p>
          <a:p>
            <a:r>
              <a:rPr lang="en-GB" sz="1200" b="1" dirty="0"/>
              <a:t>Please read the Supporting Teacher Information which accompanies these slides. Additional information can also be found in the notes section of some of these slides.</a:t>
            </a:r>
          </a:p>
          <a:p>
            <a:endParaRPr lang="en-US" dirty="0">
              <a:latin typeface="Roboto" panose="02000000000000000000" pitchFamily="2" charset="0"/>
              <a:ea typeface="Roboto" panose="02000000000000000000" pitchFamily="2" charset="0"/>
            </a:endParaRPr>
          </a:p>
        </p:txBody>
      </p:sp>
      <p:pic>
        <p:nvPicPr>
          <p:cNvPr id="9" name="Picture Placeholder 8" descr="177A3188.jpg"/>
          <p:cNvPicPr>
            <a:picLocks noGrp="1" noChangeAspect="1"/>
          </p:cNvPicPr>
          <p:nvPr>
            <p:ph type="pic" idx="11"/>
          </p:nvPr>
        </p:nvPicPr>
        <p:blipFill>
          <a:blip r:embed="rId4" cstate="screen">
            <a:extLst>
              <a:ext uri="{28A0092B-C50C-407E-A947-70E740481C1C}">
                <a14:useLocalDpi xmlns:a14="http://schemas.microsoft.com/office/drawing/2010/main"/>
              </a:ext>
            </a:extLst>
          </a:blip>
          <a:srcRect/>
          <a:stretch>
            <a:fillRect/>
          </a:stretch>
        </p:blipFill>
        <p:spPr>
          <a:xfrm>
            <a:off x="5920661" y="2846387"/>
            <a:ext cx="2225088" cy="1373208"/>
          </a:xfrm>
        </p:spPr>
      </p:pic>
    </p:spTree>
    <p:extLst>
      <p:ext uri="{BB962C8B-B14F-4D97-AF65-F5344CB8AC3E}">
        <p14:creationId xmlns:p14="http://schemas.microsoft.com/office/powerpoint/2010/main" val="634833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499F-DD49-FD42-BFEC-4DE2741C07EF}"/>
              </a:ext>
            </a:extLst>
          </p:cNvPr>
          <p:cNvSpPr>
            <a:spLocks noGrp="1"/>
          </p:cNvSpPr>
          <p:nvPr>
            <p:ph type="title"/>
          </p:nvPr>
        </p:nvSpPr>
        <p:spPr/>
        <p:txBody>
          <a:bodyPr/>
          <a:lstStyle/>
          <a:p>
            <a:r>
              <a:rPr lang="en-GB" dirty="0"/>
              <a:t>F-35 Lightning II</a:t>
            </a:r>
          </a:p>
        </p:txBody>
      </p:sp>
      <p:pic>
        <p:nvPicPr>
          <p:cNvPr id="7" name="Picture Placeholder 6" descr="177A3189.jpg"/>
          <p:cNvPicPr>
            <a:picLocks noGrp="1" noChangeAspect="1"/>
          </p:cNvPicPr>
          <p:nvPr>
            <p:ph type="pic" idx="11"/>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56E68364-E656-9343-ADAB-E7DDB0E743A1}"/>
              </a:ext>
            </a:extLst>
          </p:cNvPr>
          <p:cNvSpPr>
            <a:spLocks noGrp="1"/>
          </p:cNvSpPr>
          <p:nvPr>
            <p:ph type="body" sz="quarter" idx="12"/>
          </p:nvPr>
        </p:nvSpPr>
        <p:spPr>
          <a:xfrm>
            <a:off x="457200" y="1048083"/>
            <a:ext cx="4810125" cy="3124200"/>
          </a:xfrm>
        </p:spPr>
        <p:txBody>
          <a:bodyPr/>
          <a:lstStyle/>
          <a:p>
            <a:endParaRPr lang="en-GB" sz="1800" dirty="0"/>
          </a:p>
          <a:p>
            <a:r>
              <a:rPr lang="en-GB" sz="2000" dirty="0">
                <a:hlinkClick r:id="rId4"/>
              </a:rPr>
              <a:t>Game-changing technology</a:t>
            </a:r>
            <a:endParaRPr lang="en-GB" sz="2000" dirty="0"/>
          </a:p>
          <a:p>
            <a:r>
              <a:rPr lang="en-GB" sz="1400" dirty="0"/>
              <a:t>(01.00 video duration)</a:t>
            </a:r>
          </a:p>
          <a:p>
            <a:endParaRPr lang="en-GB" sz="1400" dirty="0"/>
          </a:p>
          <a:p>
            <a:r>
              <a:rPr lang="en-GB" sz="2000" dirty="0">
                <a:hlinkClick r:id="rId5"/>
              </a:rPr>
              <a:t>Brand new capabilities</a:t>
            </a:r>
            <a:endParaRPr lang="en-GB" sz="2000" dirty="0"/>
          </a:p>
          <a:p>
            <a:r>
              <a:rPr lang="en-GB" sz="1400" dirty="0"/>
              <a:t>(01:51 video duration)</a:t>
            </a:r>
          </a:p>
          <a:p>
            <a:endParaRPr lang="en-GB" sz="1800" dirty="0"/>
          </a:p>
          <a:p>
            <a:r>
              <a:rPr lang="en-GB" sz="2000" dirty="0">
                <a:hlinkClick r:id="rId6"/>
              </a:rPr>
              <a:t>The cutting-edge helmet</a:t>
            </a:r>
            <a:endParaRPr lang="en-GB" sz="2000" dirty="0"/>
          </a:p>
          <a:p>
            <a:r>
              <a:rPr lang="en-GB" sz="1400" dirty="0"/>
              <a:t>(00:33 video duration)</a:t>
            </a:r>
          </a:p>
          <a:p>
            <a:endParaRPr lang="en-GB" sz="1400" dirty="0"/>
          </a:p>
          <a:p>
            <a:endParaRPr lang="en-GB" sz="1400" dirty="0">
              <a:solidFill>
                <a:srgbClr val="FF0000"/>
              </a:solidFill>
              <a:highlight>
                <a:srgbClr val="FFFF00"/>
              </a:highlight>
              <a:hlinkClick r:id="rId7"/>
            </a:endParaRPr>
          </a:p>
          <a:p>
            <a:endParaRPr lang="en-GB" sz="1400" dirty="0">
              <a:hlinkClick r:id="rId7"/>
            </a:endParaRPr>
          </a:p>
        </p:txBody>
      </p:sp>
      <p:pic>
        <p:nvPicPr>
          <p:cNvPr id="4" name="Picture Placeholder 3" descr="45160020.jpg"/>
          <p:cNvPicPr>
            <a:picLocks noGrp="1" noChangeAspect="1"/>
          </p:cNvPicPr>
          <p:nvPr>
            <p:ph type="pic" idx="1"/>
          </p:nvPr>
        </p:nvPicPr>
        <p:blipFill rotWithShape="1">
          <a:blip r:embed="rId8" cstate="screen">
            <a:extLst>
              <a:ext uri="{28A0092B-C50C-407E-A947-70E740481C1C}">
                <a14:useLocalDpi xmlns:a14="http://schemas.microsoft.com/office/drawing/2010/main"/>
              </a:ext>
            </a:extLst>
          </a:blip>
          <a:srcRect l="-25" r="-30184"/>
          <a:stretch/>
        </p:blipFill>
        <p:spPr>
          <a:xfrm>
            <a:off x="5470525" y="1095375"/>
            <a:ext cx="3124200" cy="1625600"/>
          </a:xfrm>
        </p:spPr>
      </p:pic>
    </p:spTree>
    <p:extLst>
      <p:ext uri="{BB962C8B-B14F-4D97-AF65-F5344CB8AC3E}">
        <p14:creationId xmlns:p14="http://schemas.microsoft.com/office/powerpoint/2010/main" val="866169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A0FB-D977-7C43-A1BA-62007C27C7E3}"/>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Development of F-35</a:t>
            </a:r>
          </a:p>
        </p:txBody>
      </p:sp>
      <p:pic>
        <p:nvPicPr>
          <p:cNvPr id="5" name="Picture Placeholder 4" descr="177A3084.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431C594-6D42-E84F-B121-7E49765D2C80}"/>
              </a:ext>
            </a:extLst>
          </p:cNvPr>
          <p:cNvSpPr>
            <a:spLocks noGrp="1"/>
          </p:cNvSpPr>
          <p:nvPr>
            <p:ph type="body" sz="quarter" idx="12"/>
          </p:nvPr>
        </p:nvSpPr>
        <p:spPr/>
        <p:txBody>
          <a:bodyPr/>
          <a:lstStyle/>
          <a:p>
            <a:r>
              <a:rPr lang="en-GB" dirty="0"/>
              <a:t>The F-35 was developed with 12 international participants and over 1,500 suppliers. The other participants – including the USA, Italy and the Netherlands – will also acquire F-35 aircraft. Each aircraft costs around £80 million to build and the entire development cost is expected to be well over a trillion pounds. The F-35 is expected to be the UK’s main strike aircraft until at least 2040.</a:t>
            </a: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05406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Designed to Win: Part 1</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p:txBody>
          <a:bodyPr/>
          <a:lstStyle/>
          <a:p>
            <a:pPr marL="0" indent="0">
              <a:buNone/>
            </a:pPr>
            <a:r>
              <a:rPr lang="en-GB" dirty="0"/>
              <a:t>On the next slide you will find a list of some of the most ground-breaking elements of the F-35’s design. In pairs or small groups, discuss what each feature could be used for.</a:t>
            </a:r>
          </a:p>
          <a:p>
            <a:pPr marL="0" indent="0">
              <a:buNone/>
            </a:pPr>
            <a:endParaRPr lang="en-GB" dirty="0"/>
          </a:p>
          <a:p>
            <a:pPr marL="0" indent="0">
              <a:buNone/>
            </a:pPr>
            <a:r>
              <a:rPr lang="en-GB" dirty="0"/>
              <a:t>Be ready to explain your choices.</a:t>
            </a: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95720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95012818"/>
              </p:ext>
            </p:extLst>
          </p:nvPr>
        </p:nvGraphicFramePr>
        <p:xfrm>
          <a:off x="430180" y="540981"/>
          <a:ext cx="8229600" cy="3461676"/>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73083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00000"/>
                          </a:solidFill>
                          <a:effectLst/>
                          <a:latin typeface="Arial" panose="020B0604020202020204" pitchFamily="34" charset="0"/>
                          <a:ea typeface="+mn-ea"/>
                          <a:cs typeface="Arial" panose="020B0604020202020204" pitchFamily="34" charset="0"/>
                        </a:rPr>
                        <a:t>Supersonic flight</a:t>
                      </a:r>
                    </a:p>
                    <a:p>
                      <a:pPr algn="ctr"/>
                      <a:endParaRPr lang="en-US" sz="12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00000"/>
                          </a:solidFill>
                          <a:effectLst/>
                          <a:latin typeface="Arial" panose="020B0604020202020204" pitchFamily="34" charset="0"/>
                          <a:ea typeface="+mn-ea"/>
                          <a:cs typeface="Arial" panose="020B0604020202020204" pitchFamily="34" charset="0"/>
                        </a:rPr>
                        <a:t>Vertical take off and landing</a:t>
                      </a:r>
                    </a:p>
                    <a:p>
                      <a:pPr algn="ctr"/>
                      <a:endParaRPr lang="en-US" sz="12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00000"/>
                          </a:solidFill>
                          <a:effectLst/>
                          <a:latin typeface="Arial" panose="020B0604020202020204" pitchFamily="34" charset="0"/>
                          <a:ea typeface="+mn-ea"/>
                          <a:cs typeface="Arial" panose="020B0604020202020204" pitchFamily="34" charset="0"/>
                        </a:rPr>
                        <a:t>Multi-role – designed for ground attack</a:t>
                      </a:r>
                      <a:r>
                        <a:rPr lang="en-GB" sz="1200" b="0" strike="sngStrike" kern="1200" dirty="0">
                          <a:solidFill>
                            <a:srgbClr val="000000"/>
                          </a:solidFill>
                          <a:effectLst/>
                          <a:latin typeface="Arial" panose="020B0604020202020204" pitchFamily="34" charset="0"/>
                          <a:ea typeface="+mn-ea"/>
                          <a:cs typeface="Arial" panose="020B0604020202020204" pitchFamily="34" charset="0"/>
                        </a:rPr>
                        <a:t> </a:t>
                      </a:r>
                      <a:r>
                        <a:rPr lang="en-GB" sz="1200" b="0" kern="1200" dirty="0">
                          <a:solidFill>
                            <a:srgbClr val="000000"/>
                          </a:solidFill>
                          <a:effectLst/>
                          <a:latin typeface="Arial" panose="020B0604020202020204" pitchFamily="34" charset="0"/>
                          <a:ea typeface="+mn-ea"/>
                          <a:cs typeface="Arial" panose="020B0604020202020204" pitchFamily="34" charset="0"/>
                        </a:rPr>
                        <a:t>and air-to-air combat</a:t>
                      </a:r>
                    </a:p>
                    <a:p>
                      <a:pPr algn="ctr"/>
                      <a:endParaRPr lang="en-US" sz="12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b="0" kern="1200" dirty="0">
                        <a:solidFill>
                          <a:srgbClr val="C3092B"/>
                        </a:solidFill>
                        <a:effectLst/>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00000"/>
                          </a:solidFill>
                          <a:effectLst/>
                          <a:latin typeface="Arial" panose="020B0604020202020204" pitchFamily="34" charset="0"/>
                          <a:ea typeface="+mn-ea"/>
                          <a:cs typeface="Arial" panose="020B0604020202020204" pitchFamily="34" charset="0"/>
                        </a:rPr>
                        <a:t>Continuous all-direction target detection and attack (it does not need to be physically pointing at its target</a:t>
                      </a:r>
                      <a:r>
                        <a:rPr lang="en-GB" sz="1200" b="0" kern="1200" baseline="0" dirty="0">
                          <a:solidFill>
                            <a:srgbClr val="000000"/>
                          </a:solidFill>
                          <a:effectLst/>
                          <a:latin typeface="Arial" panose="020B0604020202020204" pitchFamily="34" charset="0"/>
                          <a:ea typeface="+mn-ea"/>
                          <a:cs typeface="Arial" panose="020B0604020202020204" pitchFamily="34" charset="0"/>
                        </a:rPr>
                        <a:t> </a:t>
                      </a:r>
                      <a:r>
                        <a:rPr lang="en-GB" sz="1200" b="0" kern="1200" dirty="0">
                          <a:solidFill>
                            <a:srgbClr val="000000"/>
                          </a:solidFill>
                          <a:effectLst/>
                          <a:latin typeface="Arial" panose="020B0604020202020204" pitchFamily="34" charset="0"/>
                          <a:ea typeface="+mn-ea"/>
                          <a:cs typeface="Arial" panose="020B0604020202020204" pitchFamily="34" charset="0"/>
                        </a:rPr>
                        <a:t>to be successful)</a:t>
                      </a:r>
                      <a:r>
                        <a:rPr lang="en-GB" sz="1200" b="0" dirty="0">
                          <a:solidFill>
                            <a:srgbClr val="000000"/>
                          </a:solidFill>
                          <a:effectLst/>
                          <a:latin typeface="Arial" panose="020B0604020202020204" pitchFamily="34" charset="0"/>
                          <a:cs typeface="Arial" panose="020B0604020202020204" pitchFamily="34" charset="0"/>
                        </a:rPr>
                        <a:t> </a:t>
                      </a:r>
                      <a:endParaRPr lang="en-US" sz="1200" b="0" dirty="0">
                        <a:solidFill>
                          <a:srgbClr val="000000"/>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b="0" kern="1200" dirty="0">
                        <a:solidFill>
                          <a:srgbClr val="000000"/>
                        </a:solidFill>
                        <a:effectLst/>
                        <a:latin typeface="Arial" panose="020B0604020202020204" pitchFamily="34" charset="0"/>
                        <a:ea typeface="+mn-ea"/>
                        <a:cs typeface="Arial" panose="020B0604020202020204" pitchFamily="34" charset="0"/>
                      </a:endParaRPr>
                    </a:p>
                    <a:p>
                      <a:pPr algn="ctr"/>
                      <a:endParaRPr lang="en-US" sz="12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173083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00000"/>
                          </a:solidFill>
                          <a:effectLst/>
                          <a:latin typeface="Arial" panose="020B0604020202020204" pitchFamily="34" charset="0"/>
                          <a:ea typeface="+mn-ea"/>
                          <a:cs typeface="Arial" panose="020B0604020202020204" pitchFamily="34" charset="0"/>
                        </a:rPr>
                        <a:t>Stealth technology to make plane less visible to the enemy (it cannot be picked up by radar)</a:t>
                      </a:r>
                    </a:p>
                    <a:p>
                      <a:pPr algn="ctr"/>
                      <a:endParaRPr lang="en-US" sz="12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00000"/>
                          </a:solidFill>
                          <a:effectLst/>
                          <a:latin typeface="Arial" panose="020B0604020202020204" pitchFamily="34" charset="0"/>
                          <a:ea typeface="+mn-ea"/>
                          <a:cs typeface="Arial" panose="020B0604020202020204" pitchFamily="34" charset="0"/>
                        </a:rPr>
                        <a:t>Helmet linked to sensors on the aircraft allows the pilot to ‘see through the plane’</a:t>
                      </a:r>
                    </a:p>
                    <a:p>
                      <a:pPr algn="ctr"/>
                      <a:endParaRPr lang="en-US" sz="12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GB" sz="1200" b="0" kern="1200" dirty="0">
                          <a:solidFill>
                            <a:srgbClr val="000000"/>
                          </a:solidFill>
                          <a:effectLst/>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00000"/>
                          </a:solidFill>
                          <a:effectLst/>
                          <a:latin typeface="Arial" panose="020B0604020202020204" pitchFamily="34" charset="0"/>
                          <a:ea typeface="+mn-ea"/>
                          <a:cs typeface="Arial" panose="020B0604020202020204" pitchFamily="34" charset="0"/>
                        </a:rPr>
                        <a:t>High-speed data networking – collects and shares information immediately with allies on ground, in the air or at sea</a:t>
                      </a:r>
                    </a:p>
                    <a:p>
                      <a:pPr algn="ctr"/>
                      <a:endParaRPr lang="en-US" sz="12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b="0" kern="1200" dirty="0">
                          <a:solidFill>
                            <a:srgbClr val="000000"/>
                          </a:solidFill>
                          <a:effectLst/>
                          <a:latin typeface="Arial" panose="020B0604020202020204" pitchFamily="34" charset="0"/>
                          <a:ea typeface="+mn-ea"/>
                          <a:cs typeface="Arial" panose="020B0604020202020204" pitchFamily="34" charset="0"/>
                        </a:rPr>
                        <a:t>Electronic attack capabilities – can locate and track enemy forces, jam radio frequencies, attack networks and suppress enemy radars</a:t>
                      </a:r>
                    </a:p>
                    <a:p>
                      <a:pPr algn="ctr"/>
                      <a:endParaRPr lang="en-US" sz="12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7964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Designed to Win – Part 2</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p:txBody>
          <a:bodyPr/>
          <a:lstStyle/>
          <a:p>
            <a:pPr marL="0" indent="0">
              <a:buNone/>
            </a:pPr>
            <a:r>
              <a:rPr lang="en-GB" dirty="0"/>
              <a:t>Now you have thought about each of these features it is time to decide what you think would be most important.</a:t>
            </a:r>
          </a:p>
          <a:p>
            <a:pPr marL="0" indent="0">
              <a:buNone/>
            </a:pPr>
            <a:endParaRPr lang="en-GB" dirty="0"/>
          </a:p>
          <a:p>
            <a:pPr marL="0" indent="0">
              <a:buNone/>
            </a:pPr>
            <a:r>
              <a:rPr lang="en-GB" dirty="0"/>
              <a:t>Rank each of the features from most to least important.</a:t>
            </a:r>
          </a:p>
          <a:p>
            <a:pPr marL="0" indent="0">
              <a:buNone/>
            </a:pPr>
            <a:endParaRPr lang="en-GB" dirty="0"/>
          </a:p>
          <a:p>
            <a:pPr marL="0" indent="0">
              <a:buNone/>
            </a:pPr>
            <a:r>
              <a:rPr lang="en-GB" dirty="0"/>
              <a:t>Be ready to explain your choices.</a:t>
            </a: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2899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DE3C-1B45-E640-B740-4C1102CE3E3E}"/>
              </a:ext>
            </a:extLst>
          </p:cNvPr>
          <p:cNvSpPr>
            <a:spLocks noGrp="1"/>
          </p:cNvSpPr>
          <p:nvPr>
            <p:ph type="ctr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Persuade Me</a:t>
            </a:r>
          </a:p>
        </p:txBody>
      </p:sp>
    </p:spTree>
    <p:extLst>
      <p:ext uri="{BB962C8B-B14F-4D97-AF65-F5344CB8AC3E}">
        <p14:creationId xmlns:p14="http://schemas.microsoft.com/office/powerpoint/2010/main" val="3753917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A0FB-D977-7C43-A1BA-62007C27C7E3}"/>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Precision Strike</a:t>
            </a:r>
          </a:p>
        </p:txBody>
      </p:sp>
      <p:sp>
        <p:nvSpPr>
          <p:cNvPr id="4" name="Text Placeholder 3">
            <a:extLst>
              <a:ext uri="{FF2B5EF4-FFF2-40B4-BE49-F238E27FC236}">
                <a16:creationId xmlns:a16="http://schemas.microsoft.com/office/drawing/2014/main" id="{9431C594-6D42-E84F-B121-7E49765D2C80}"/>
              </a:ext>
            </a:extLst>
          </p:cNvPr>
          <p:cNvSpPr>
            <a:spLocks noGrp="1"/>
          </p:cNvSpPr>
          <p:nvPr>
            <p:ph type="body" sz="quarter" idx="12"/>
          </p:nvPr>
        </p:nvSpPr>
        <p:spPr/>
        <p:txBody>
          <a:bodyPr/>
          <a:lstStyle/>
          <a:p>
            <a:r>
              <a:rPr lang="en-GB" dirty="0"/>
              <a:t>The F-35 has been designed for precision strike warfare. Precision strike technology uses laser-guided missiles and GPS to incapacitate a specific target at the first attempt. This minimises the risk to civilians.  Precision strike relies on accurate intelligence to select the correct target. </a:t>
            </a:r>
          </a:p>
          <a:p>
            <a:endParaRPr lang="en-US" dirty="0">
              <a:latin typeface="Roboto" panose="02000000000000000000" pitchFamily="2" charset="0"/>
              <a:ea typeface="Roboto" panose="02000000000000000000" pitchFamily="2" charset="0"/>
            </a:endParaRPr>
          </a:p>
        </p:txBody>
      </p:sp>
      <p:pic>
        <p:nvPicPr>
          <p:cNvPr id="6" name="Picture Placeholder 5" descr="138RAF-Web-Sized.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052928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Persuade Me</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a:xfrm>
            <a:off x="457200" y="750498"/>
            <a:ext cx="8358996" cy="3545439"/>
          </a:xfrm>
        </p:spPr>
        <p:txBody>
          <a:bodyPr/>
          <a:lstStyle/>
          <a:p>
            <a:pPr marL="0" indent="0">
              <a:buNone/>
            </a:pPr>
            <a:endParaRPr lang="en-GB" sz="1800" dirty="0"/>
          </a:p>
          <a:p>
            <a:pPr marL="0" indent="0">
              <a:buNone/>
            </a:pPr>
            <a:r>
              <a:rPr lang="en-GB" sz="1800" dirty="0"/>
              <a:t>On the following slide you will find the profile of a potential target for precision strike using a F-35. </a:t>
            </a:r>
          </a:p>
          <a:p>
            <a:pPr marL="0" indent="0">
              <a:buNone/>
            </a:pPr>
            <a:endParaRPr lang="en-GB" sz="1800" dirty="0"/>
          </a:p>
          <a:p>
            <a:pPr marL="0" indent="0">
              <a:buNone/>
            </a:pPr>
            <a:r>
              <a:rPr lang="en-GB" sz="1800" dirty="0"/>
              <a:t>Get into groups of five. You are a command unit in the RAF. </a:t>
            </a:r>
            <a:r>
              <a:rPr lang="en-GB" sz="1800" dirty="0">
                <a:latin typeface="Roboto" panose="02000000000000000000" pitchFamily="2" charset="0"/>
                <a:ea typeface="Roboto" panose="02000000000000000000" pitchFamily="2" charset="0"/>
              </a:rPr>
              <a:t>Each unit must come up with an analysis of whether to carry out a strike or not. Consider the ethical and legal issues involved in such a decision. Take into account the pros and cons that would decide the fate of the target. </a:t>
            </a:r>
          </a:p>
          <a:p>
            <a:pPr marL="0" indent="0">
              <a:buNone/>
            </a:pPr>
            <a:endParaRPr lang="en-GB" sz="1800" dirty="0">
              <a:latin typeface="Roboto" panose="02000000000000000000" pitchFamily="2" charset="0"/>
              <a:ea typeface="Roboto" panose="02000000000000000000" pitchFamily="2" charset="0"/>
            </a:endParaRPr>
          </a:p>
          <a:p>
            <a:pPr marL="0" indent="0">
              <a:buNone/>
            </a:pPr>
            <a:r>
              <a:rPr lang="en-GB" sz="1800" dirty="0">
                <a:latin typeface="Roboto" panose="02000000000000000000" pitchFamily="2" charset="0"/>
                <a:ea typeface="Roboto" panose="02000000000000000000" pitchFamily="2" charset="0"/>
              </a:rPr>
              <a:t>At the end we will take a vote to see whether your units would order a strike or not.</a:t>
            </a:r>
            <a:endParaRPr lang="en-US" sz="18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84102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Persuade Me - Profile</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a:xfrm>
            <a:off x="457200" y="1129274"/>
            <a:ext cx="8229600" cy="3166663"/>
          </a:xfrm>
        </p:spPr>
        <p:txBody>
          <a:bodyPr numCol="2" spcCol="504000"/>
          <a:lstStyle/>
          <a:p>
            <a:pPr marL="0" indent="0">
              <a:buNone/>
            </a:pPr>
            <a:r>
              <a:rPr lang="en-GB" sz="1200" b="1" dirty="0">
                <a:solidFill>
                  <a:srgbClr val="C3092B"/>
                </a:solidFill>
              </a:rPr>
              <a:t>Name:</a:t>
            </a:r>
            <a:r>
              <a:rPr lang="en-GB" sz="1200" dirty="0">
                <a:solidFill>
                  <a:srgbClr val="C3092B"/>
                </a:solidFill>
              </a:rPr>
              <a:t> </a:t>
            </a:r>
            <a:r>
              <a:rPr lang="en-GB" sz="1200" dirty="0"/>
              <a:t>Unknown – Alias ‘The Chief’</a:t>
            </a:r>
          </a:p>
          <a:p>
            <a:pPr marL="0" indent="0">
              <a:lnSpc>
                <a:spcPct val="50000"/>
              </a:lnSpc>
              <a:buNone/>
            </a:pPr>
            <a:endParaRPr lang="en-GB" sz="1200" dirty="0"/>
          </a:p>
          <a:p>
            <a:pPr marL="0" indent="0">
              <a:buNone/>
            </a:pPr>
            <a:r>
              <a:rPr lang="en-GB" sz="1200" b="1" dirty="0">
                <a:solidFill>
                  <a:srgbClr val="C3092B"/>
                </a:solidFill>
              </a:rPr>
              <a:t>Age:</a:t>
            </a:r>
            <a:r>
              <a:rPr lang="en-GB" sz="1200" dirty="0">
                <a:solidFill>
                  <a:srgbClr val="C3092B"/>
                </a:solidFill>
              </a:rPr>
              <a:t> </a:t>
            </a:r>
            <a:r>
              <a:rPr lang="en-GB" sz="1200" dirty="0"/>
              <a:t>38</a:t>
            </a:r>
          </a:p>
          <a:p>
            <a:pPr marL="0" indent="0">
              <a:lnSpc>
                <a:spcPct val="50000"/>
              </a:lnSpc>
              <a:buNone/>
            </a:pPr>
            <a:endParaRPr lang="en-GB" sz="1200" dirty="0"/>
          </a:p>
          <a:p>
            <a:pPr marL="0" indent="0">
              <a:buNone/>
            </a:pPr>
            <a:r>
              <a:rPr lang="en-GB" sz="1200" b="1" dirty="0">
                <a:solidFill>
                  <a:srgbClr val="C3092B"/>
                </a:solidFill>
              </a:rPr>
              <a:t>Nationality:</a:t>
            </a:r>
            <a:r>
              <a:rPr lang="en-GB" sz="1200" dirty="0">
                <a:solidFill>
                  <a:srgbClr val="C3092B"/>
                </a:solidFill>
              </a:rPr>
              <a:t> </a:t>
            </a:r>
            <a:r>
              <a:rPr lang="en-GB" sz="1200" dirty="0"/>
              <a:t>Former British National</a:t>
            </a:r>
          </a:p>
          <a:p>
            <a:pPr marL="0" indent="0">
              <a:lnSpc>
                <a:spcPct val="50000"/>
              </a:lnSpc>
              <a:buNone/>
            </a:pPr>
            <a:endParaRPr lang="en-GB" sz="1200" b="1" dirty="0"/>
          </a:p>
          <a:p>
            <a:pPr marL="0" indent="0">
              <a:buNone/>
            </a:pPr>
            <a:r>
              <a:rPr lang="en-GB" sz="1200" b="1" dirty="0">
                <a:solidFill>
                  <a:srgbClr val="C3092B"/>
                </a:solidFill>
              </a:rPr>
              <a:t>Profile:</a:t>
            </a:r>
            <a:r>
              <a:rPr lang="en-GB" sz="1200" dirty="0">
                <a:solidFill>
                  <a:srgbClr val="C3092B"/>
                </a:solidFill>
              </a:rPr>
              <a:t> </a:t>
            </a:r>
            <a:r>
              <a:rPr lang="en-GB" sz="1200" dirty="0"/>
              <a:t>‘The Chief’ is suspected of heading up a known international criminal organisation responsible for the kidnap of a British journalist reporting on regional tensions in an active warzone. In exchange for the journalist, the organisation is demanding the release of their second-in-command who is currently serving a sentence in a high security prison in the UK.</a:t>
            </a:r>
          </a:p>
          <a:p>
            <a:pPr marL="0" indent="0">
              <a:buNone/>
            </a:pPr>
            <a:endParaRPr lang="en-GB" sz="1200" b="1" dirty="0"/>
          </a:p>
          <a:p>
            <a:pPr marL="0" indent="0">
              <a:buNone/>
            </a:pPr>
            <a:endParaRPr lang="en-GB" sz="1200" b="1" dirty="0"/>
          </a:p>
          <a:p>
            <a:pPr marL="0" indent="0">
              <a:buNone/>
            </a:pPr>
            <a:endParaRPr lang="en-GB" sz="1200" b="1" dirty="0"/>
          </a:p>
          <a:p>
            <a:pPr marL="0" indent="0">
              <a:buNone/>
            </a:pPr>
            <a:endParaRPr lang="en-GB" sz="1200" b="1" dirty="0">
              <a:solidFill>
                <a:srgbClr val="C3092B"/>
              </a:solidFill>
            </a:endParaRPr>
          </a:p>
          <a:p>
            <a:pPr marL="0" indent="0">
              <a:buNone/>
            </a:pPr>
            <a:r>
              <a:rPr lang="en-GB" sz="1200" b="1" dirty="0">
                <a:solidFill>
                  <a:srgbClr val="C3092B"/>
                </a:solidFill>
              </a:rPr>
              <a:t>Supporting Intelligence: </a:t>
            </a:r>
          </a:p>
          <a:p>
            <a:pPr marL="0" indent="0">
              <a:buNone/>
            </a:pPr>
            <a:r>
              <a:rPr lang="en-GB" sz="1100" dirty="0"/>
              <a:t> - Unrelated Facebook correspondence between ‘The Chief’ and known members of criminal organisation</a:t>
            </a:r>
          </a:p>
          <a:p>
            <a:pPr marL="0" indent="0">
              <a:buNone/>
            </a:pPr>
            <a:r>
              <a:rPr lang="en-GB" sz="1100" dirty="0"/>
              <a:t> - CCTV showing ‘The Chief’ and kidnap victim at petrol station</a:t>
            </a:r>
          </a:p>
          <a:p>
            <a:pPr marL="0" indent="0">
              <a:buNone/>
            </a:pPr>
            <a:r>
              <a:rPr lang="en-GB" sz="1100" dirty="0"/>
              <a:t> - Meta data showing WhatsApp messages between ‘The Chief’ and known members of criminal organisation (contents unknown)</a:t>
            </a:r>
          </a:p>
          <a:p>
            <a:pPr marL="0" indent="0">
              <a:buNone/>
            </a:pPr>
            <a:r>
              <a:rPr lang="en-GB" sz="1100" dirty="0"/>
              <a:t> - Previous criminal record for financial crimes, drugs offences and armed robbery </a:t>
            </a:r>
          </a:p>
          <a:p>
            <a:pPr marL="0" indent="0">
              <a:buNone/>
            </a:pPr>
            <a:r>
              <a:rPr lang="en-GB" sz="1100" dirty="0"/>
              <a:t> - Network data showing current location of ‘The Chief’s’ phone, near a busy market close to where the kidnap victim went missing</a:t>
            </a:r>
          </a:p>
          <a:p>
            <a:pPr marL="0" indent="0">
              <a:buNone/>
            </a:pPr>
            <a:r>
              <a:rPr lang="en-GB" sz="1100" dirty="0"/>
              <a:t> - Heat sensors showing high human presence at same location.</a:t>
            </a:r>
          </a:p>
          <a:p>
            <a:pPr marL="0" indent="0">
              <a:buNone/>
            </a:pPr>
            <a:endParaRPr lang="en-US" dirty="0">
              <a:latin typeface="Roboto" panose="02000000000000000000" pitchFamily="2" charset="0"/>
              <a:ea typeface="Roboto" panose="02000000000000000000" pitchFamily="2" charset="0"/>
            </a:endParaRPr>
          </a:p>
        </p:txBody>
      </p:sp>
      <p:cxnSp>
        <p:nvCxnSpPr>
          <p:cNvPr id="8" name="Straight Connector 7"/>
          <p:cNvCxnSpPr/>
          <p:nvPr/>
        </p:nvCxnSpPr>
        <p:spPr>
          <a:xfrm>
            <a:off x="4640821" y="1013331"/>
            <a:ext cx="6756" cy="3107549"/>
          </a:xfrm>
          <a:prstGeom prst="line">
            <a:avLst/>
          </a:prstGeom>
          <a:ln>
            <a:solidFill>
              <a:srgbClr val="C3092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6685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Persuade Me</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p:txBody>
          <a:bodyPr/>
          <a:lstStyle/>
          <a:p>
            <a:pPr marL="0" indent="0">
              <a:buNone/>
            </a:pPr>
            <a:r>
              <a:rPr lang="en-GB" dirty="0"/>
              <a:t>Count up the number of ‘For’ and ‘Against’ votes in the room to decide the fate of our potential target. </a:t>
            </a:r>
          </a:p>
          <a:p>
            <a:pPr marL="0" indent="0">
              <a:buNone/>
            </a:pPr>
            <a:endParaRPr lang="en-GB" dirty="0"/>
          </a:p>
          <a:p>
            <a:pPr marL="0" indent="0">
              <a:buNone/>
            </a:pPr>
            <a:r>
              <a:rPr lang="en-GB" dirty="0"/>
              <a:t>How did it feel to be involved in this decision? </a:t>
            </a:r>
          </a:p>
          <a:p>
            <a:pPr marL="0" indent="0">
              <a:buNone/>
            </a:pPr>
            <a:endParaRPr lang="en-GB" dirty="0"/>
          </a:p>
          <a:p>
            <a:pPr marL="0" indent="0">
              <a:buNone/>
            </a:pPr>
            <a:r>
              <a:rPr lang="en-GB" dirty="0"/>
              <a:t>What ethical issues did your discussion raise? </a:t>
            </a: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39536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0891" y="2311219"/>
            <a:ext cx="3714695" cy="2927142"/>
          </a:xfrm>
        </p:spPr>
        <p:txBody>
          <a:bodyPr/>
          <a:lstStyle/>
          <a:p>
            <a:pPr algn="r"/>
            <a:r>
              <a:rPr lang="en-US" sz="2600" dirty="0">
                <a:latin typeface="+mn-lt"/>
                <a:ea typeface="Roboto" panose="02000000000000000000" pitchFamily="2" charset="0"/>
              </a:rPr>
              <a:t>RAF: First to the Future</a:t>
            </a:r>
            <a:br>
              <a:rPr lang="en-US" sz="2600" dirty="0">
                <a:latin typeface="+mn-lt"/>
                <a:ea typeface="Roboto" panose="02000000000000000000" pitchFamily="2" charset="0"/>
              </a:rPr>
            </a:br>
            <a:endParaRPr lang="en-US" sz="2600" dirty="0">
              <a:latin typeface="+mn-lt"/>
              <a:ea typeface="Roboto" panose="02000000000000000000" pitchFamily="2" charset="0"/>
            </a:endParaRPr>
          </a:p>
        </p:txBody>
      </p:sp>
    </p:spTree>
    <p:extLst>
      <p:ext uri="{BB962C8B-B14F-4D97-AF65-F5344CB8AC3E}">
        <p14:creationId xmlns:p14="http://schemas.microsoft.com/office/powerpoint/2010/main" val="1318703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DE3C-1B45-E640-B740-4C1102CE3E3E}"/>
              </a:ext>
            </a:extLst>
          </p:cNvPr>
          <p:cNvSpPr>
            <a:spLocks noGrp="1"/>
          </p:cNvSpPr>
          <p:nvPr>
            <p:ph type="ctr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Full Circle</a:t>
            </a:r>
          </a:p>
        </p:txBody>
      </p:sp>
    </p:spTree>
    <p:extLst>
      <p:ext uri="{BB962C8B-B14F-4D97-AF65-F5344CB8AC3E}">
        <p14:creationId xmlns:p14="http://schemas.microsoft.com/office/powerpoint/2010/main" val="461309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Full Circle</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p:txBody>
          <a:bodyPr/>
          <a:lstStyle/>
          <a:p>
            <a:pPr marL="0" indent="0">
              <a:buNone/>
            </a:pPr>
            <a:r>
              <a:rPr lang="en-GB" sz="2000" dirty="0"/>
              <a:t>Sit in a circle and prepare to debate the statement revealed on the next slide.  The first person says ‘Yes, because…’ and the second person says ‘No, because…’.  Carry on around the circle until everybody has had a chance to speak.  If you get stuck towards the end of the circle it’s OK to develop somebody else’s idea rather than adding anything new (e.g. If your debate statement was ‘The UK should bring back national service’ you could say ‘Yes, because as </a:t>
            </a:r>
            <a:r>
              <a:rPr lang="en-GB" sz="2000" dirty="0" err="1"/>
              <a:t>Ramisa</a:t>
            </a:r>
            <a:r>
              <a:rPr lang="en-GB" sz="2000" dirty="0"/>
              <a:t> says some young people in this country don’t know how lucky they are and I think this would teach them respect and discipline’) </a:t>
            </a: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19776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Full Circle</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p:txBody>
          <a:bodyPr/>
          <a:lstStyle/>
          <a:p>
            <a:pPr marL="0" indent="0" algn="ctr">
              <a:buNone/>
            </a:pPr>
            <a:endParaRPr lang="en-GB" sz="4000" dirty="0"/>
          </a:p>
          <a:p>
            <a:pPr marL="0" indent="0" algn="ctr">
              <a:buNone/>
            </a:pPr>
            <a:r>
              <a:rPr lang="en-GB" sz="4000" dirty="0"/>
              <a:t>The F-35 makes </a:t>
            </a:r>
          </a:p>
          <a:p>
            <a:pPr marL="0" indent="0" algn="ctr">
              <a:buNone/>
            </a:pPr>
            <a:r>
              <a:rPr lang="en-GB" sz="4000" dirty="0"/>
              <a:t>the UK more secure</a:t>
            </a: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33454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Full Circle </a:t>
            </a:r>
            <a:r>
              <a:rPr lang="mr-IN" dirty="0">
                <a:latin typeface="Arial" panose="020B0604020202020204" pitchFamily="34" charset="0"/>
                <a:ea typeface="Roboto" panose="02000000000000000000" pitchFamily="2" charset="0"/>
              </a:rPr>
              <a:t>–</a:t>
            </a:r>
            <a:r>
              <a:rPr lang="en-US" dirty="0">
                <a:latin typeface="Arial" panose="020B0604020202020204" pitchFamily="34" charset="0"/>
                <a:ea typeface="Roboto" panose="02000000000000000000" pitchFamily="2" charset="0"/>
                <a:cs typeface="Arial" panose="020B0604020202020204" pitchFamily="34" charset="0"/>
              </a:rPr>
              <a:t> extension statement</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a:xfrm>
            <a:off x="382893" y="1345452"/>
            <a:ext cx="8229600" cy="3166663"/>
          </a:xfrm>
        </p:spPr>
        <p:txBody>
          <a:bodyPr/>
          <a:lstStyle/>
          <a:p>
            <a:pPr marL="0" indent="0" algn="ctr">
              <a:buNone/>
            </a:pPr>
            <a:r>
              <a:rPr lang="en-GB" sz="4000" dirty="0"/>
              <a:t>There is no way to justify </a:t>
            </a:r>
          </a:p>
          <a:p>
            <a:pPr marL="0" indent="0" algn="ctr">
              <a:buNone/>
            </a:pPr>
            <a:r>
              <a:rPr lang="en-GB" sz="4000" dirty="0"/>
              <a:t>spending £80 million of public money on one F-35 jet</a:t>
            </a:r>
          </a:p>
          <a:p>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998019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0499F-DD49-FD42-BFEC-4DE2741C07EF}"/>
              </a:ext>
            </a:extLst>
          </p:cNvPr>
          <p:cNvSpPr>
            <a:spLocks noGrp="1"/>
          </p:cNvSpPr>
          <p:nvPr>
            <p:ph type="title"/>
          </p:nvPr>
        </p:nvSpPr>
        <p:spPr/>
        <p:txBody>
          <a:bodyPr/>
          <a:lstStyle/>
          <a:p>
            <a:r>
              <a:rPr lang="en-GB" dirty="0"/>
              <a:t>At the RAF Museum</a:t>
            </a:r>
          </a:p>
        </p:txBody>
      </p:sp>
      <p:sp>
        <p:nvSpPr>
          <p:cNvPr id="5" name="Text Placeholder 4">
            <a:extLst>
              <a:ext uri="{FF2B5EF4-FFF2-40B4-BE49-F238E27FC236}">
                <a16:creationId xmlns:a16="http://schemas.microsoft.com/office/drawing/2014/main" id="{56E68364-E656-9343-ADAB-E7DDB0E743A1}"/>
              </a:ext>
            </a:extLst>
          </p:cNvPr>
          <p:cNvSpPr>
            <a:spLocks noGrp="1"/>
          </p:cNvSpPr>
          <p:nvPr>
            <p:ph type="body" sz="quarter" idx="12"/>
          </p:nvPr>
        </p:nvSpPr>
        <p:spPr>
          <a:xfrm>
            <a:off x="457200" y="866547"/>
            <a:ext cx="4886159" cy="3394901"/>
          </a:xfrm>
        </p:spPr>
        <p:txBody>
          <a:bodyPr/>
          <a:lstStyle/>
          <a:p>
            <a:r>
              <a:rPr lang="en-GB" sz="1350" dirty="0"/>
              <a:t>If you have enjoyed the activities in this resource you can find out more about the issues raised by visiting our ‘RAF: First to the Future’ exhibition, which examines in more detail how the RAF use new technologies to stay ahead.</a:t>
            </a:r>
          </a:p>
          <a:p>
            <a:r>
              <a:rPr lang="en-GB" sz="1350" dirty="0"/>
              <a:t> </a:t>
            </a:r>
            <a:endParaRPr lang="en-GB" sz="1000" dirty="0"/>
          </a:p>
          <a:p>
            <a:r>
              <a:rPr lang="en-GB" sz="1350" dirty="0"/>
              <a:t>Supplement your exhibition visit with a 60-minute facilitated workshop in our purpose-built </a:t>
            </a:r>
            <a:r>
              <a:rPr lang="en-GB" sz="1350" dirty="0">
                <a:hlinkClick r:id="rId3"/>
              </a:rPr>
              <a:t>Interactive Debate Space</a:t>
            </a:r>
            <a:r>
              <a:rPr lang="en-GB" sz="1350" dirty="0"/>
              <a:t> [link to video] where a member of our Learning team guides students through a debate which asks: Are robots taking over the world? Should drones be allowed in our skies? Should we be worried about AI? (£60 per session)</a:t>
            </a:r>
          </a:p>
          <a:p>
            <a:r>
              <a:rPr lang="en-GB" sz="1350" dirty="0"/>
              <a:t> </a:t>
            </a:r>
            <a:endParaRPr lang="en-GB" sz="1000" dirty="0"/>
          </a:p>
          <a:p>
            <a:r>
              <a:rPr lang="en-GB" sz="1350" dirty="0"/>
              <a:t>Book online at the following URL: </a:t>
            </a:r>
            <a:r>
              <a:rPr lang="en-GB" sz="1350" dirty="0">
                <a:hlinkClick r:id="rId4"/>
              </a:rPr>
              <a:t>https://www.rafmuseum.org.uk/london/schools/school-visit-booking.aspx</a:t>
            </a:r>
            <a:endParaRPr lang="en-GB" sz="1350" dirty="0"/>
          </a:p>
          <a:p>
            <a:endParaRPr lang="en-US" dirty="0">
              <a:latin typeface="Roboto" panose="02000000000000000000" pitchFamily="2" charset="0"/>
              <a:ea typeface="Roboto" panose="02000000000000000000" pitchFamily="2" charset="0"/>
            </a:endParaRPr>
          </a:p>
        </p:txBody>
      </p:sp>
      <p:pic>
        <p:nvPicPr>
          <p:cNvPr id="8" name="Picture Placeholder 7" descr="141RAF-Web-Sized.jpg"/>
          <p:cNvPicPr>
            <a:picLocks noGrp="1" noChangeAspect="1"/>
          </p:cNvPicPr>
          <p:nvPr>
            <p:ph type="pic" idx="1"/>
          </p:nvPr>
        </p:nvPicPr>
        <p:blipFill>
          <a:blip r:embed="rId5" cstate="screen">
            <a:extLst>
              <a:ext uri="{28A0092B-C50C-407E-A947-70E740481C1C}">
                <a14:useLocalDpi xmlns:a14="http://schemas.microsoft.com/office/drawing/2010/main"/>
              </a:ext>
            </a:extLst>
          </a:blip>
          <a:srcRect/>
          <a:stretch>
            <a:fillRect/>
          </a:stretch>
        </p:blipFill>
        <p:spPr>
          <a:xfrm>
            <a:off x="5471105" y="940081"/>
            <a:ext cx="3124200" cy="1625172"/>
          </a:xfrm>
        </p:spPr>
      </p:pic>
      <p:pic>
        <p:nvPicPr>
          <p:cNvPr id="9" name="Picture Placeholder 8" descr="142RAF-Web-Sized.jpg"/>
          <p:cNvPicPr>
            <a:picLocks noGrp="1" noChangeAspect="1"/>
          </p:cNvPicPr>
          <p:nvPr>
            <p:ph type="pic" idx="11"/>
          </p:nvPr>
        </p:nvPicPr>
        <p:blipFill>
          <a:blip r:embed="rId6" cstate="screen">
            <a:extLst>
              <a:ext uri="{28A0092B-C50C-407E-A947-70E740481C1C}">
                <a14:useLocalDpi xmlns:a14="http://schemas.microsoft.com/office/drawing/2010/main"/>
              </a:ext>
            </a:extLst>
          </a:blip>
          <a:srcRect/>
          <a:stretch>
            <a:fillRect/>
          </a:stretch>
        </p:blipFill>
        <p:spPr>
          <a:xfrm>
            <a:off x="5471105" y="2760123"/>
            <a:ext cx="2225088" cy="1373208"/>
          </a:xfrm>
        </p:spPr>
      </p:pic>
    </p:spTree>
    <p:extLst>
      <p:ext uri="{BB962C8B-B14F-4D97-AF65-F5344CB8AC3E}">
        <p14:creationId xmlns:p14="http://schemas.microsoft.com/office/powerpoint/2010/main" val="1963402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NLHLF_Colour_Logo_English_RGB_0_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20560" y="2984468"/>
            <a:ext cx="2634520" cy="1006871"/>
          </a:xfrm>
          <a:prstGeom prst="rect">
            <a:avLst/>
          </a:prstGeom>
        </p:spPr>
      </p:pic>
      <p:sp>
        <p:nvSpPr>
          <p:cNvPr id="11" name="Content Placeholder 2">
            <a:extLst>
              <a:ext uri="{FF2B5EF4-FFF2-40B4-BE49-F238E27FC236}">
                <a16:creationId xmlns:a16="http://schemas.microsoft.com/office/drawing/2014/main" id="{53FF1E44-9077-7A40-B554-E1D0FA080594}"/>
              </a:ext>
            </a:extLst>
          </p:cNvPr>
          <p:cNvSpPr txBox="1">
            <a:spLocks/>
          </p:cNvSpPr>
          <p:nvPr/>
        </p:nvSpPr>
        <p:spPr>
          <a:xfrm>
            <a:off x="382893" y="1345452"/>
            <a:ext cx="8229600" cy="3166663"/>
          </a:xfrm>
          <a:prstGeom prst="rect">
            <a:avLst/>
          </a:prstGeom>
        </p:spPr>
        <p:txBody>
          <a:bodyPr/>
          <a:lstStyle>
            <a:lvl1pPr marL="0" indent="0" algn="l" defTabSz="457200" rtl="0" eaLnBrk="1" latinLnBrk="0" hangingPunct="1">
              <a:spcBef>
                <a:spcPct val="20000"/>
              </a:spcBef>
              <a:buFont typeface="Arial"/>
              <a:buNone/>
              <a:defRPr sz="900" kern="1200" baseline="0">
                <a:solidFill>
                  <a:schemeClr val="bg1">
                    <a:lumMod val="50000"/>
                  </a:schemeClr>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lgn="ctr"/>
            <a:r>
              <a:rPr lang="en-GB" sz="4000" dirty="0">
                <a:solidFill>
                  <a:schemeClr val="tx1"/>
                </a:solidFill>
                <a:latin typeface="Arial" panose="020B0604020202020204" pitchFamily="34" charset="0"/>
                <a:cs typeface="Arial" panose="020B0604020202020204" pitchFamily="34" charset="0"/>
              </a:rPr>
              <a:t>Thanks for downloading</a:t>
            </a:r>
          </a:p>
          <a:p>
            <a:endParaRPr lang="en-US" dirty="0">
              <a:latin typeface="Roboto" panose="02000000000000000000" pitchFamily="2" charset="0"/>
              <a:ea typeface="Roboto" panose="02000000000000000000" pitchFamily="2" charset="0"/>
            </a:endParaRPr>
          </a:p>
        </p:txBody>
      </p:sp>
      <p:pic>
        <p:nvPicPr>
          <p:cNvPr id="12" name="Picture 11" descr="RAF.L.P.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0658" y="3035650"/>
            <a:ext cx="2215704" cy="955689"/>
          </a:xfrm>
          <a:prstGeom prst="rect">
            <a:avLst/>
          </a:prstGeom>
        </p:spPr>
      </p:pic>
      <p:sp>
        <p:nvSpPr>
          <p:cNvPr id="2" name="TextBox 1">
            <a:extLst>
              <a:ext uri="{FF2B5EF4-FFF2-40B4-BE49-F238E27FC236}">
                <a16:creationId xmlns:a16="http://schemas.microsoft.com/office/drawing/2014/main" id="{FCCF4364-0DD8-41BA-A475-AACF472E5F6D}"/>
              </a:ext>
            </a:extLst>
          </p:cNvPr>
          <p:cNvSpPr txBox="1"/>
          <p:nvPr/>
        </p:nvSpPr>
        <p:spPr>
          <a:xfrm>
            <a:off x="1334892" y="4067061"/>
            <a:ext cx="6429336" cy="307777"/>
          </a:xfrm>
          <a:prstGeom prst="rect">
            <a:avLst/>
          </a:prstGeom>
          <a:noFill/>
        </p:spPr>
        <p:txBody>
          <a:bodyPr wrap="square" rtlCol="0">
            <a:spAutoFit/>
          </a:bodyPr>
          <a:lstStyle/>
          <a:p>
            <a:pPr algn="ctr"/>
            <a:r>
              <a:rPr lang="en-GB" sz="1400" dirty="0"/>
              <a:t>With thanks to Sam Leather, RAF Museum volunteer, for assistance with this resource</a:t>
            </a:r>
          </a:p>
        </p:txBody>
      </p:sp>
    </p:spTree>
    <p:extLst>
      <p:ext uri="{BB962C8B-B14F-4D97-AF65-F5344CB8AC3E}">
        <p14:creationId xmlns:p14="http://schemas.microsoft.com/office/powerpoint/2010/main" val="2228038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7228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3DCE242-7FDB-4F18-A1ED-491486FD6C5C}"/>
              </a:ext>
            </a:extLst>
          </p:cNvPr>
          <p:cNvGraphicFramePr>
            <a:graphicFrameLocks noGrp="1"/>
          </p:cNvGraphicFramePr>
          <p:nvPr>
            <p:extLst>
              <p:ext uri="{D42A27DB-BD31-4B8C-83A1-F6EECF244321}">
                <p14:modId xmlns:p14="http://schemas.microsoft.com/office/powerpoint/2010/main" val="861293541"/>
              </p:ext>
            </p:extLst>
          </p:nvPr>
        </p:nvGraphicFramePr>
        <p:xfrm>
          <a:off x="6232127" y="-734"/>
          <a:ext cx="2827079" cy="4328351"/>
        </p:xfrm>
        <a:graphic>
          <a:graphicData uri="http://schemas.openxmlformats.org/drawingml/2006/table">
            <a:tbl>
              <a:tblPr firstRow="1" firstCol="1" bandRow="1">
                <a:tableStyleId>{5C22544A-7EE6-4342-B048-85BDC9FD1C3A}</a:tableStyleId>
              </a:tblPr>
              <a:tblGrid>
                <a:gridCol w="2827079">
                  <a:extLst>
                    <a:ext uri="{9D8B030D-6E8A-4147-A177-3AD203B41FA5}">
                      <a16:colId xmlns:a16="http://schemas.microsoft.com/office/drawing/2014/main" val="3273484724"/>
                    </a:ext>
                  </a:extLst>
                </a:gridCol>
              </a:tblGrid>
              <a:tr h="4251494">
                <a:tc>
                  <a:txBody>
                    <a:bodyPr/>
                    <a:lstStyle/>
                    <a:p>
                      <a:pPr>
                        <a:lnSpc>
                          <a:spcPct val="107000"/>
                        </a:lnSpc>
                        <a:spcAft>
                          <a:spcPts val="0"/>
                        </a:spcAft>
                      </a:pPr>
                      <a:endParaRPr lang="en-GB" sz="1000" dirty="0">
                        <a:solidFill>
                          <a:schemeClr val="tx1"/>
                        </a:solidFill>
                        <a:effectLst/>
                        <a:latin typeface="Arial" panose="020B0604020202020204" pitchFamily="34" charset="0"/>
                        <a:cs typeface="Arial" panose="020B0604020202020204" pitchFamily="34" charset="0"/>
                      </a:endParaRPr>
                    </a:p>
                    <a:p>
                      <a:pPr>
                        <a:lnSpc>
                          <a:spcPct val="107000"/>
                        </a:lnSpc>
                        <a:spcAft>
                          <a:spcPts val="0"/>
                        </a:spcAft>
                      </a:pPr>
                      <a:r>
                        <a:rPr lang="en-GB" sz="1000" dirty="0">
                          <a:solidFill>
                            <a:schemeClr val="tx1"/>
                          </a:solidFill>
                          <a:effectLst/>
                          <a:latin typeface="Arial" panose="020B0604020202020204" pitchFamily="34" charset="0"/>
                          <a:cs typeface="Arial" panose="020B0604020202020204" pitchFamily="34" charset="0"/>
                        </a:rPr>
                        <a:t>Task 2 </a:t>
                      </a:r>
                      <a:r>
                        <a:rPr lang="en-GB" sz="1000" b="0" dirty="0">
                          <a:solidFill>
                            <a:schemeClr val="tx1"/>
                          </a:solidFill>
                          <a:effectLst/>
                          <a:latin typeface="Arial" panose="020B0604020202020204" pitchFamily="34" charset="0"/>
                          <a:cs typeface="Arial" panose="020B0604020202020204" pitchFamily="34" charset="0"/>
                        </a:rPr>
                        <a:t>Rank each of the items from the table on the left in a list from most to least important. </a:t>
                      </a:r>
                    </a:p>
                    <a:p>
                      <a:pPr>
                        <a:lnSpc>
                          <a:spcPct val="107000"/>
                        </a:lnSpc>
                        <a:spcAft>
                          <a:spcPts val="0"/>
                        </a:spcAft>
                      </a:pPr>
                      <a:r>
                        <a:rPr lang="en-GB" sz="1000" b="0" dirty="0">
                          <a:solidFill>
                            <a:schemeClr val="tx1"/>
                          </a:solidFill>
                          <a:effectLst/>
                          <a:latin typeface="Arial" panose="020B0604020202020204" pitchFamily="34" charset="0"/>
                          <a:cs typeface="Arial" panose="020B0604020202020204" pitchFamily="34" charset="0"/>
                        </a:rPr>
                        <a:t>Be prepared to justify your responses.</a:t>
                      </a:r>
                    </a:p>
                    <a:p>
                      <a:pPr>
                        <a:lnSpc>
                          <a:spcPct val="107000"/>
                        </a:lnSpc>
                        <a:spcAft>
                          <a:spcPts val="0"/>
                        </a:spcAft>
                      </a:pPr>
                      <a:r>
                        <a:rPr lang="en-GB" sz="800" dirty="0">
                          <a:solidFill>
                            <a:schemeClr val="tx1"/>
                          </a:solidFill>
                          <a:effectLst/>
                          <a:latin typeface="Arial" panose="020B0604020202020204" pitchFamily="34" charset="0"/>
                          <a:cs typeface="Arial" panose="020B0604020202020204" pitchFamily="34" charset="0"/>
                        </a:rPr>
                        <a:t> </a:t>
                      </a:r>
                    </a:p>
                    <a:p>
                      <a:pPr algn="ctr">
                        <a:lnSpc>
                          <a:spcPct val="107000"/>
                        </a:lnSpc>
                        <a:spcAft>
                          <a:spcPts val="0"/>
                        </a:spcAft>
                      </a:pPr>
                      <a:r>
                        <a:rPr lang="en-GB" sz="800" dirty="0">
                          <a:solidFill>
                            <a:schemeClr val="tx1"/>
                          </a:solidFill>
                          <a:effectLst/>
                          <a:latin typeface="Arial" panose="020B0604020202020204" pitchFamily="34" charset="0"/>
                          <a:cs typeface="Arial" panose="020B0604020202020204" pitchFamily="34" charset="0"/>
                        </a:rPr>
                        <a:t>Most Important</a:t>
                      </a:r>
                    </a:p>
                    <a:p>
                      <a:pPr>
                        <a:lnSpc>
                          <a:spcPct val="107000"/>
                        </a:lnSpc>
                        <a:spcAft>
                          <a:spcPts val="0"/>
                        </a:spcAft>
                      </a:pPr>
                      <a:r>
                        <a:rPr lang="en-GB" sz="800" dirty="0">
                          <a:solidFill>
                            <a:schemeClr val="tx1"/>
                          </a:solidFill>
                          <a:effectLst/>
                          <a:latin typeface="Arial" panose="020B0604020202020204" pitchFamily="34" charset="0"/>
                          <a:cs typeface="Arial" panose="020B0604020202020204" pitchFamily="34" charset="0"/>
                        </a:rPr>
                        <a:t> </a:t>
                      </a:r>
                    </a:p>
                    <a:p>
                      <a:pPr marL="342900" lvl="0" indent="-342900">
                        <a:lnSpc>
                          <a:spcPct val="300000"/>
                        </a:lnSpc>
                        <a:spcAft>
                          <a:spcPts val="0"/>
                        </a:spcAft>
                        <a:buFont typeface="+mj-lt"/>
                        <a:buAutoNum type="arabicParenR"/>
                      </a:pPr>
                      <a:r>
                        <a:rPr lang="en-GB" sz="800" dirty="0">
                          <a:solidFill>
                            <a:schemeClr val="tx1"/>
                          </a:solidFill>
                          <a:effectLst/>
                          <a:latin typeface="Arial" panose="020B0604020202020204" pitchFamily="34" charset="0"/>
                          <a:cs typeface="Arial" panose="020B0604020202020204" pitchFamily="34" charset="0"/>
                        </a:rPr>
                        <a:t> </a:t>
                      </a:r>
                      <a:r>
                        <a:rPr lang="en-GB" sz="800" u="sng" dirty="0">
                          <a:solidFill>
                            <a:schemeClr val="tx1"/>
                          </a:solidFill>
                          <a:effectLst/>
                          <a:latin typeface="Arial" panose="020B0604020202020204" pitchFamily="34" charset="0"/>
                          <a:cs typeface="Arial" panose="020B0604020202020204" pitchFamily="34" charset="0"/>
                        </a:rPr>
                        <a:t>					</a:t>
                      </a:r>
                      <a:endParaRPr lang="en-GB" sz="800" dirty="0">
                        <a:solidFill>
                          <a:schemeClr val="tx1"/>
                        </a:solidFill>
                        <a:effectLst/>
                        <a:latin typeface="Arial" panose="020B0604020202020204" pitchFamily="34" charset="0"/>
                        <a:cs typeface="Arial" panose="020B0604020202020204" pitchFamily="34" charset="0"/>
                      </a:endParaRPr>
                    </a:p>
                    <a:p>
                      <a:pPr marL="342900" lvl="0" indent="-342900">
                        <a:lnSpc>
                          <a:spcPct val="300000"/>
                        </a:lnSpc>
                        <a:spcAft>
                          <a:spcPts val="0"/>
                        </a:spcAft>
                        <a:buFont typeface="+mj-lt"/>
                        <a:buAutoNum type="arabicParenR"/>
                      </a:pPr>
                      <a:r>
                        <a:rPr lang="en-GB" sz="800" dirty="0">
                          <a:solidFill>
                            <a:schemeClr val="tx1"/>
                          </a:solidFill>
                          <a:effectLst/>
                          <a:latin typeface="Arial" panose="020B0604020202020204" pitchFamily="34" charset="0"/>
                          <a:cs typeface="Arial" panose="020B0604020202020204" pitchFamily="34" charset="0"/>
                        </a:rPr>
                        <a:t> </a:t>
                      </a:r>
                      <a:r>
                        <a:rPr lang="en-GB" sz="800" u="sng" dirty="0">
                          <a:solidFill>
                            <a:schemeClr val="tx1"/>
                          </a:solidFill>
                          <a:effectLst/>
                          <a:latin typeface="Arial" panose="020B0604020202020204" pitchFamily="34" charset="0"/>
                          <a:cs typeface="Arial" panose="020B0604020202020204" pitchFamily="34" charset="0"/>
                        </a:rPr>
                        <a:t>					</a:t>
                      </a:r>
                      <a:endParaRPr lang="en-GB" sz="800" dirty="0">
                        <a:solidFill>
                          <a:schemeClr val="tx1"/>
                        </a:solidFill>
                        <a:effectLst/>
                        <a:latin typeface="Arial" panose="020B0604020202020204" pitchFamily="34" charset="0"/>
                        <a:cs typeface="Arial" panose="020B0604020202020204" pitchFamily="34" charset="0"/>
                      </a:endParaRPr>
                    </a:p>
                    <a:p>
                      <a:pPr marL="342900" lvl="0" indent="-342900">
                        <a:lnSpc>
                          <a:spcPct val="300000"/>
                        </a:lnSpc>
                        <a:spcAft>
                          <a:spcPts val="0"/>
                        </a:spcAft>
                        <a:buFont typeface="+mj-lt"/>
                        <a:buAutoNum type="arabicParenR"/>
                      </a:pPr>
                      <a:r>
                        <a:rPr lang="en-GB" sz="800" dirty="0">
                          <a:solidFill>
                            <a:schemeClr val="tx1"/>
                          </a:solidFill>
                          <a:effectLst/>
                          <a:latin typeface="Arial" panose="020B0604020202020204" pitchFamily="34" charset="0"/>
                          <a:cs typeface="Arial" panose="020B0604020202020204" pitchFamily="34" charset="0"/>
                        </a:rPr>
                        <a:t> </a:t>
                      </a:r>
                      <a:r>
                        <a:rPr lang="en-GB" sz="800" u="sng" dirty="0">
                          <a:solidFill>
                            <a:schemeClr val="tx1"/>
                          </a:solidFill>
                          <a:effectLst/>
                          <a:latin typeface="Arial" panose="020B0604020202020204" pitchFamily="34" charset="0"/>
                          <a:cs typeface="Arial" panose="020B0604020202020204" pitchFamily="34" charset="0"/>
                        </a:rPr>
                        <a:t>					</a:t>
                      </a:r>
                      <a:endParaRPr lang="en-GB" sz="800" dirty="0">
                        <a:solidFill>
                          <a:schemeClr val="tx1"/>
                        </a:solidFill>
                        <a:effectLst/>
                        <a:latin typeface="Arial" panose="020B0604020202020204" pitchFamily="34" charset="0"/>
                        <a:cs typeface="Arial" panose="020B0604020202020204" pitchFamily="34" charset="0"/>
                      </a:endParaRPr>
                    </a:p>
                    <a:p>
                      <a:pPr marL="342900" lvl="0" indent="-342900">
                        <a:lnSpc>
                          <a:spcPct val="300000"/>
                        </a:lnSpc>
                        <a:spcAft>
                          <a:spcPts val="0"/>
                        </a:spcAft>
                        <a:buFont typeface="+mj-lt"/>
                        <a:buAutoNum type="arabicParenR"/>
                      </a:pPr>
                      <a:r>
                        <a:rPr lang="en-GB" sz="800" dirty="0">
                          <a:solidFill>
                            <a:schemeClr val="tx1"/>
                          </a:solidFill>
                          <a:effectLst/>
                          <a:latin typeface="Arial" panose="020B0604020202020204" pitchFamily="34" charset="0"/>
                          <a:cs typeface="Arial" panose="020B0604020202020204" pitchFamily="34" charset="0"/>
                        </a:rPr>
                        <a:t> </a:t>
                      </a:r>
                      <a:r>
                        <a:rPr lang="en-GB" sz="800" u="sng" dirty="0">
                          <a:solidFill>
                            <a:schemeClr val="tx1"/>
                          </a:solidFill>
                          <a:effectLst/>
                          <a:latin typeface="Arial" panose="020B0604020202020204" pitchFamily="34" charset="0"/>
                          <a:cs typeface="Arial" panose="020B0604020202020204" pitchFamily="34" charset="0"/>
                        </a:rPr>
                        <a:t>					</a:t>
                      </a:r>
                      <a:endParaRPr lang="en-GB" sz="800" dirty="0">
                        <a:solidFill>
                          <a:schemeClr val="tx1"/>
                        </a:solidFill>
                        <a:effectLst/>
                        <a:latin typeface="Arial" panose="020B0604020202020204" pitchFamily="34" charset="0"/>
                        <a:cs typeface="Arial" panose="020B0604020202020204" pitchFamily="34" charset="0"/>
                      </a:endParaRPr>
                    </a:p>
                    <a:p>
                      <a:pPr marL="342900" lvl="0" indent="-342900">
                        <a:lnSpc>
                          <a:spcPct val="300000"/>
                        </a:lnSpc>
                        <a:spcAft>
                          <a:spcPts val="0"/>
                        </a:spcAft>
                        <a:buFont typeface="+mj-lt"/>
                        <a:buAutoNum type="arabicParenR"/>
                      </a:pPr>
                      <a:r>
                        <a:rPr lang="en-GB" sz="800" dirty="0">
                          <a:solidFill>
                            <a:schemeClr val="tx1"/>
                          </a:solidFill>
                          <a:effectLst/>
                          <a:latin typeface="Arial" panose="020B0604020202020204" pitchFamily="34" charset="0"/>
                          <a:cs typeface="Arial" panose="020B0604020202020204" pitchFamily="34" charset="0"/>
                        </a:rPr>
                        <a:t> </a:t>
                      </a:r>
                      <a:r>
                        <a:rPr lang="en-GB" sz="800" u="sng" dirty="0">
                          <a:solidFill>
                            <a:schemeClr val="tx1"/>
                          </a:solidFill>
                          <a:effectLst/>
                          <a:latin typeface="Arial" panose="020B0604020202020204" pitchFamily="34" charset="0"/>
                          <a:cs typeface="Arial" panose="020B0604020202020204" pitchFamily="34" charset="0"/>
                        </a:rPr>
                        <a:t>					</a:t>
                      </a:r>
                      <a:endParaRPr lang="en-GB" sz="800" dirty="0">
                        <a:solidFill>
                          <a:schemeClr val="tx1"/>
                        </a:solidFill>
                        <a:effectLst/>
                        <a:latin typeface="Arial" panose="020B0604020202020204" pitchFamily="34" charset="0"/>
                        <a:cs typeface="Arial" panose="020B0604020202020204" pitchFamily="34" charset="0"/>
                      </a:endParaRPr>
                    </a:p>
                    <a:p>
                      <a:pPr marL="342900" lvl="0" indent="-342900">
                        <a:lnSpc>
                          <a:spcPct val="300000"/>
                        </a:lnSpc>
                        <a:spcAft>
                          <a:spcPts val="0"/>
                        </a:spcAft>
                        <a:buFont typeface="+mj-lt"/>
                        <a:buAutoNum type="arabicParenR"/>
                      </a:pPr>
                      <a:r>
                        <a:rPr lang="en-GB" sz="800" dirty="0">
                          <a:solidFill>
                            <a:schemeClr val="tx1"/>
                          </a:solidFill>
                          <a:effectLst/>
                          <a:latin typeface="Arial" panose="020B0604020202020204" pitchFamily="34" charset="0"/>
                          <a:cs typeface="Arial" panose="020B0604020202020204" pitchFamily="34" charset="0"/>
                        </a:rPr>
                        <a:t> </a:t>
                      </a:r>
                      <a:r>
                        <a:rPr lang="en-GB" sz="800" u="sng" dirty="0">
                          <a:solidFill>
                            <a:schemeClr val="tx1"/>
                          </a:solidFill>
                          <a:effectLst/>
                          <a:latin typeface="Arial" panose="020B0604020202020204" pitchFamily="34" charset="0"/>
                          <a:cs typeface="Arial" panose="020B0604020202020204" pitchFamily="34" charset="0"/>
                        </a:rPr>
                        <a:t>					</a:t>
                      </a:r>
                      <a:endParaRPr lang="en-GB" sz="800" dirty="0">
                        <a:solidFill>
                          <a:schemeClr val="tx1"/>
                        </a:solidFill>
                        <a:effectLst/>
                        <a:latin typeface="Arial" panose="020B0604020202020204" pitchFamily="34" charset="0"/>
                        <a:cs typeface="Arial" panose="020B0604020202020204" pitchFamily="34" charset="0"/>
                      </a:endParaRPr>
                    </a:p>
                    <a:p>
                      <a:pPr marL="342900" lvl="0" indent="-342900">
                        <a:lnSpc>
                          <a:spcPct val="300000"/>
                        </a:lnSpc>
                        <a:spcAft>
                          <a:spcPts val="0"/>
                        </a:spcAft>
                        <a:buFont typeface="+mj-lt"/>
                        <a:buAutoNum type="arabicParenR"/>
                      </a:pPr>
                      <a:r>
                        <a:rPr lang="en-GB" sz="800" dirty="0">
                          <a:solidFill>
                            <a:schemeClr val="tx1"/>
                          </a:solidFill>
                          <a:effectLst/>
                          <a:latin typeface="Arial" panose="020B0604020202020204" pitchFamily="34" charset="0"/>
                          <a:cs typeface="Arial" panose="020B0604020202020204" pitchFamily="34" charset="0"/>
                        </a:rPr>
                        <a:t> </a:t>
                      </a:r>
                      <a:r>
                        <a:rPr lang="en-GB" sz="800" u="sng" dirty="0">
                          <a:solidFill>
                            <a:schemeClr val="tx1"/>
                          </a:solidFill>
                          <a:effectLst/>
                          <a:latin typeface="Arial" panose="020B0604020202020204" pitchFamily="34" charset="0"/>
                          <a:cs typeface="Arial" panose="020B0604020202020204" pitchFamily="34" charset="0"/>
                        </a:rPr>
                        <a:t>					</a:t>
                      </a:r>
                      <a:endParaRPr lang="en-GB" sz="800" dirty="0">
                        <a:solidFill>
                          <a:schemeClr val="tx1"/>
                        </a:solidFill>
                        <a:effectLst/>
                        <a:latin typeface="Arial" panose="020B0604020202020204" pitchFamily="34" charset="0"/>
                        <a:cs typeface="Arial" panose="020B0604020202020204" pitchFamily="34" charset="0"/>
                      </a:endParaRPr>
                    </a:p>
                    <a:p>
                      <a:pPr marL="342900" lvl="0" indent="-342900">
                        <a:lnSpc>
                          <a:spcPct val="300000"/>
                        </a:lnSpc>
                        <a:spcAft>
                          <a:spcPts val="0"/>
                        </a:spcAft>
                        <a:buFont typeface="+mj-lt"/>
                        <a:buAutoNum type="arabicParenR"/>
                      </a:pPr>
                      <a:r>
                        <a:rPr lang="en-GB" sz="800" dirty="0">
                          <a:solidFill>
                            <a:schemeClr val="tx1"/>
                          </a:solidFill>
                          <a:effectLst/>
                          <a:latin typeface="Arial" panose="020B0604020202020204" pitchFamily="34" charset="0"/>
                          <a:cs typeface="Arial" panose="020B0604020202020204" pitchFamily="34" charset="0"/>
                        </a:rPr>
                        <a:t> </a:t>
                      </a:r>
                      <a:r>
                        <a:rPr lang="en-GB" sz="800" u="sng" dirty="0">
                          <a:solidFill>
                            <a:schemeClr val="tx1"/>
                          </a:solidFill>
                          <a:effectLst/>
                          <a:latin typeface="Arial" panose="020B0604020202020204" pitchFamily="34" charset="0"/>
                          <a:cs typeface="Arial" panose="020B0604020202020204" pitchFamily="34" charset="0"/>
                        </a:rPr>
                        <a:t>					</a:t>
                      </a:r>
                      <a:endParaRPr lang="en-GB" sz="800" dirty="0">
                        <a:solidFill>
                          <a:schemeClr val="tx1"/>
                        </a:solidFill>
                        <a:effectLst/>
                        <a:latin typeface="Arial" panose="020B0604020202020204" pitchFamily="34" charset="0"/>
                        <a:cs typeface="Arial" panose="020B0604020202020204" pitchFamily="34" charset="0"/>
                      </a:endParaRPr>
                    </a:p>
                    <a:p>
                      <a:pPr algn="ctr">
                        <a:lnSpc>
                          <a:spcPct val="107000"/>
                        </a:lnSpc>
                        <a:spcAft>
                          <a:spcPts val="0"/>
                        </a:spcAft>
                      </a:pPr>
                      <a:r>
                        <a:rPr lang="en-GB" sz="800" dirty="0">
                          <a:solidFill>
                            <a:schemeClr val="tx1"/>
                          </a:solidFill>
                          <a:effectLst/>
                          <a:latin typeface="Arial" panose="020B0604020202020204" pitchFamily="34" charset="0"/>
                          <a:cs typeface="Arial" panose="020B0604020202020204" pitchFamily="34" charset="0"/>
                        </a:rPr>
                        <a:t>Least important</a:t>
                      </a:r>
                    </a:p>
                    <a:p>
                      <a:pPr>
                        <a:lnSpc>
                          <a:spcPct val="107000"/>
                        </a:lnSpc>
                        <a:spcAft>
                          <a:spcPts val="0"/>
                        </a:spcAft>
                      </a:pPr>
                      <a:r>
                        <a:rPr lang="en-GB" sz="800" dirty="0">
                          <a:solidFill>
                            <a:schemeClr val="tx1"/>
                          </a:solidFill>
                          <a:effectLst/>
                          <a:latin typeface="Arial" panose="020B0604020202020204" pitchFamily="34" charset="0"/>
                          <a:cs typeface="Arial" panose="020B0604020202020204" pitchFamily="34" charset="0"/>
                        </a:rPr>
                        <a:t> </a:t>
                      </a:r>
                    </a:p>
                    <a:p>
                      <a:pPr>
                        <a:lnSpc>
                          <a:spcPct val="107000"/>
                        </a:lnSpc>
                        <a:spcAft>
                          <a:spcPts val="0"/>
                        </a:spcAft>
                      </a:pPr>
                      <a:r>
                        <a:rPr lang="en-GB" sz="600" dirty="0">
                          <a:solidFill>
                            <a:schemeClr val="tx1"/>
                          </a:solidFill>
                          <a:effectLst/>
                          <a:latin typeface="Arial" panose="020B0604020202020204" pitchFamily="34" charset="0"/>
                          <a:cs typeface="Arial" panose="020B0604020202020204" pitchFamily="34" charset="0"/>
                        </a:rPr>
                        <a:t> </a:t>
                      </a:r>
                      <a:endParaRPr lang="en-GB" sz="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39683" marR="39683" marT="0" marB="0">
                    <a:noFill/>
                  </a:tcPr>
                </a:tc>
                <a:extLst>
                  <a:ext uri="{0D108BD9-81ED-4DB2-BD59-A6C34878D82A}">
                    <a16:rowId xmlns:a16="http://schemas.microsoft.com/office/drawing/2014/main" val="3032976002"/>
                  </a:ext>
                </a:extLst>
              </a:tr>
            </a:tbl>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3843180136"/>
              </p:ext>
            </p:extLst>
          </p:nvPr>
        </p:nvGraphicFramePr>
        <p:xfrm>
          <a:off x="405439" y="785290"/>
          <a:ext cx="5443272" cy="3535680"/>
        </p:xfrm>
        <a:graphic>
          <a:graphicData uri="http://schemas.openxmlformats.org/drawingml/2006/table">
            <a:tbl>
              <a:tblPr firstRow="1" bandRow="1">
                <a:tableStyleId>{5C22544A-7EE6-4342-B048-85BDC9FD1C3A}</a:tableStyleId>
              </a:tblPr>
              <a:tblGrid>
                <a:gridCol w="1360818">
                  <a:extLst>
                    <a:ext uri="{9D8B030D-6E8A-4147-A177-3AD203B41FA5}">
                      <a16:colId xmlns:a16="http://schemas.microsoft.com/office/drawing/2014/main" val="20000"/>
                    </a:ext>
                  </a:extLst>
                </a:gridCol>
                <a:gridCol w="1360818">
                  <a:extLst>
                    <a:ext uri="{9D8B030D-6E8A-4147-A177-3AD203B41FA5}">
                      <a16:colId xmlns:a16="http://schemas.microsoft.com/office/drawing/2014/main" val="20001"/>
                    </a:ext>
                  </a:extLst>
                </a:gridCol>
                <a:gridCol w="1360818">
                  <a:extLst>
                    <a:ext uri="{9D8B030D-6E8A-4147-A177-3AD203B41FA5}">
                      <a16:colId xmlns:a16="http://schemas.microsoft.com/office/drawing/2014/main" val="20002"/>
                    </a:ext>
                  </a:extLst>
                </a:gridCol>
                <a:gridCol w="1360818">
                  <a:extLst>
                    <a:ext uri="{9D8B030D-6E8A-4147-A177-3AD203B41FA5}">
                      <a16:colId xmlns:a16="http://schemas.microsoft.com/office/drawing/2014/main" val="20003"/>
                    </a:ext>
                  </a:extLst>
                </a:gridCol>
              </a:tblGrid>
              <a:tr h="170874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kern="1200" dirty="0">
                          <a:solidFill>
                            <a:srgbClr val="000000"/>
                          </a:solidFill>
                          <a:effectLst/>
                          <a:latin typeface="Arial" panose="020B0604020202020204" pitchFamily="34" charset="0"/>
                          <a:ea typeface="+mn-ea"/>
                          <a:cs typeface="Arial" panose="020B0604020202020204" pitchFamily="34" charset="0"/>
                        </a:rPr>
                        <a:t>A. </a:t>
                      </a:r>
                      <a:r>
                        <a:rPr lang="en-GB" sz="1000" b="1" kern="1200" dirty="0">
                          <a:solidFill>
                            <a:srgbClr val="000000"/>
                          </a:solidFill>
                          <a:effectLst/>
                          <a:latin typeface="Arial" panose="020B0604020202020204" pitchFamily="34" charset="0"/>
                          <a:ea typeface="+mn-ea"/>
                          <a:cs typeface="Arial" panose="020B0604020202020204" pitchFamily="34" charset="0"/>
                        </a:rPr>
                        <a:t>Supersonic flight</a:t>
                      </a:r>
                    </a:p>
                    <a:p>
                      <a:pPr algn="ctr"/>
                      <a:endParaRPr lang="en-US" sz="10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kern="1200" dirty="0">
                          <a:solidFill>
                            <a:srgbClr val="000000"/>
                          </a:solidFill>
                          <a:effectLst/>
                          <a:latin typeface="Arial" panose="020B0604020202020204" pitchFamily="34" charset="0"/>
                          <a:ea typeface="+mn-ea"/>
                          <a:cs typeface="Arial" panose="020B0604020202020204" pitchFamily="34" charset="0"/>
                        </a:rPr>
                        <a:t>B. </a:t>
                      </a:r>
                      <a:r>
                        <a:rPr lang="en-GB" sz="1000" b="1" kern="1200" dirty="0">
                          <a:solidFill>
                            <a:srgbClr val="000000"/>
                          </a:solidFill>
                          <a:effectLst/>
                          <a:latin typeface="Arial" panose="020B0604020202020204" pitchFamily="34" charset="0"/>
                          <a:ea typeface="+mn-ea"/>
                          <a:cs typeface="Arial" panose="020B0604020202020204" pitchFamily="34" charset="0"/>
                        </a:rPr>
                        <a:t>Vertical take off and landing</a:t>
                      </a:r>
                    </a:p>
                    <a:p>
                      <a:pPr algn="ctr"/>
                      <a:endParaRPr lang="en-US" sz="10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kern="1200" dirty="0">
                          <a:solidFill>
                            <a:srgbClr val="000000"/>
                          </a:solidFill>
                          <a:effectLst/>
                          <a:latin typeface="Arial" panose="020B0604020202020204" pitchFamily="34" charset="0"/>
                          <a:ea typeface="+mn-ea"/>
                          <a:cs typeface="Arial" panose="020B0604020202020204" pitchFamily="34" charset="0"/>
                        </a:rPr>
                        <a:t>C. </a:t>
                      </a:r>
                      <a:r>
                        <a:rPr lang="en-GB" sz="1000" b="1" kern="1200" dirty="0">
                          <a:solidFill>
                            <a:srgbClr val="000000"/>
                          </a:solidFill>
                          <a:effectLst/>
                          <a:latin typeface="Arial" panose="020B0604020202020204" pitchFamily="34" charset="0"/>
                          <a:ea typeface="+mn-ea"/>
                          <a:cs typeface="Arial" panose="020B0604020202020204" pitchFamily="34" charset="0"/>
                        </a:rPr>
                        <a:t>Multi-role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kern="1200" dirty="0">
                          <a:solidFill>
                            <a:srgbClr val="000000"/>
                          </a:solidFill>
                          <a:effectLst/>
                          <a:latin typeface="Arial" panose="020B0604020202020204" pitchFamily="34" charset="0"/>
                          <a:ea typeface="+mn-ea"/>
                          <a:cs typeface="Arial" panose="020B0604020202020204" pitchFamily="34" charset="0"/>
                        </a:rPr>
                        <a:t>The F35 is designed for ground attack</a:t>
                      </a:r>
                      <a:r>
                        <a:rPr lang="en-GB" sz="1000" b="0" strike="sngStrike" kern="1200" dirty="0">
                          <a:solidFill>
                            <a:srgbClr val="000000"/>
                          </a:solidFill>
                          <a:effectLst/>
                          <a:latin typeface="Arial" panose="020B0604020202020204" pitchFamily="34" charset="0"/>
                          <a:ea typeface="+mn-ea"/>
                          <a:cs typeface="Arial" panose="020B0604020202020204" pitchFamily="34" charset="0"/>
                        </a:rPr>
                        <a:t> </a:t>
                      </a:r>
                      <a:r>
                        <a:rPr lang="en-GB" sz="1000" b="0" kern="1200" dirty="0">
                          <a:solidFill>
                            <a:srgbClr val="000000"/>
                          </a:solidFill>
                          <a:effectLst/>
                          <a:latin typeface="Arial" panose="020B0604020202020204" pitchFamily="34" charset="0"/>
                          <a:ea typeface="+mn-ea"/>
                          <a:cs typeface="Arial" panose="020B0604020202020204" pitchFamily="34" charset="0"/>
                        </a:rPr>
                        <a:t>and air-to-air combat</a:t>
                      </a:r>
                    </a:p>
                    <a:p>
                      <a:pPr algn="ctr"/>
                      <a:endParaRPr lang="en-US" sz="10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b="0" kern="1200" dirty="0">
                        <a:solidFill>
                          <a:srgbClr val="C3092B"/>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kern="1200" dirty="0">
                          <a:solidFill>
                            <a:srgbClr val="000000"/>
                          </a:solidFill>
                          <a:effectLst/>
                          <a:latin typeface="Arial" panose="020B0604020202020204" pitchFamily="34" charset="0"/>
                          <a:ea typeface="+mn-ea"/>
                          <a:cs typeface="Arial" panose="020B0604020202020204" pitchFamily="34" charset="0"/>
                        </a:rPr>
                        <a:t>D. </a:t>
                      </a:r>
                      <a:r>
                        <a:rPr lang="en-GB" sz="1000" b="1" kern="1200" dirty="0">
                          <a:solidFill>
                            <a:srgbClr val="000000"/>
                          </a:solidFill>
                          <a:effectLst/>
                          <a:latin typeface="Arial" panose="020B0604020202020204" pitchFamily="34" charset="0"/>
                          <a:ea typeface="+mn-ea"/>
                          <a:cs typeface="Arial" panose="020B0604020202020204" pitchFamily="34" charset="0"/>
                        </a:rPr>
                        <a:t>Continuous all-direction target detection and attack</a:t>
                      </a:r>
                      <a:r>
                        <a:rPr lang="en-GB" sz="1000" b="0" kern="1200" dirty="0">
                          <a:solidFill>
                            <a:srgbClr val="000000"/>
                          </a:solidFill>
                          <a:effectLst/>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kern="1200" dirty="0">
                          <a:solidFill>
                            <a:srgbClr val="000000"/>
                          </a:solidFill>
                          <a:effectLst/>
                          <a:latin typeface="Arial" panose="020B0604020202020204" pitchFamily="34" charset="0"/>
                          <a:ea typeface="+mn-ea"/>
                          <a:cs typeface="Arial" panose="020B0604020202020204" pitchFamily="34" charset="0"/>
                        </a:rPr>
                        <a:t>The F35 does not need to be physically pointing at its target</a:t>
                      </a:r>
                      <a:r>
                        <a:rPr lang="en-GB" sz="1000" b="0" kern="1200" baseline="0" dirty="0">
                          <a:solidFill>
                            <a:srgbClr val="000000"/>
                          </a:solidFill>
                          <a:effectLst/>
                          <a:latin typeface="Arial" panose="020B0604020202020204" pitchFamily="34" charset="0"/>
                          <a:ea typeface="+mn-ea"/>
                          <a:cs typeface="Arial" panose="020B0604020202020204" pitchFamily="34" charset="0"/>
                        </a:rPr>
                        <a:t> </a:t>
                      </a:r>
                      <a:r>
                        <a:rPr lang="en-GB" sz="1000" b="0" kern="1200" dirty="0">
                          <a:solidFill>
                            <a:srgbClr val="000000"/>
                          </a:solidFill>
                          <a:effectLst/>
                          <a:latin typeface="Arial" panose="020B0604020202020204" pitchFamily="34" charset="0"/>
                          <a:ea typeface="+mn-ea"/>
                          <a:cs typeface="Arial" panose="020B0604020202020204" pitchFamily="34" charset="0"/>
                        </a:rPr>
                        <a:t>to be successful</a:t>
                      </a:r>
                      <a:r>
                        <a:rPr lang="en-GB" sz="1000" b="0" dirty="0">
                          <a:solidFill>
                            <a:srgbClr val="000000"/>
                          </a:solidFill>
                          <a:effectLst/>
                          <a:latin typeface="Arial" panose="020B0604020202020204" pitchFamily="34" charset="0"/>
                          <a:cs typeface="Arial" panose="020B0604020202020204" pitchFamily="34" charset="0"/>
                        </a:rPr>
                        <a:t> </a:t>
                      </a:r>
                      <a:endParaRPr lang="en-US" sz="1000" b="0" dirty="0">
                        <a:solidFill>
                          <a:srgbClr val="000000"/>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00" b="0" kern="1200" dirty="0">
                        <a:solidFill>
                          <a:srgbClr val="000000"/>
                        </a:solidFill>
                        <a:effectLst/>
                        <a:latin typeface="Arial" panose="020B0604020202020204" pitchFamily="34" charset="0"/>
                        <a:ea typeface="+mn-ea"/>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17087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kern="1200" dirty="0">
                          <a:solidFill>
                            <a:srgbClr val="000000"/>
                          </a:solidFill>
                          <a:effectLst/>
                          <a:latin typeface="Arial" panose="020B0604020202020204" pitchFamily="34" charset="0"/>
                          <a:ea typeface="+mn-ea"/>
                          <a:cs typeface="Arial" panose="020B0604020202020204" pitchFamily="34" charset="0"/>
                        </a:rPr>
                        <a:t>E. </a:t>
                      </a:r>
                      <a:r>
                        <a:rPr lang="en-GB" sz="1000" b="1" kern="1200" dirty="0">
                          <a:solidFill>
                            <a:srgbClr val="000000"/>
                          </a:solidFill>
                          <a:effectLst/>
                          <a:latin typeface="Arial" panose="020B0604020202020204" pitchFamily="34" charset="0"/>
                          <a:ea typeface="+mn-ea"/>
                          <a:cs typeface="Arial" panose="020B0604020202020204" pitchFamily="34" charset="0"/>
                        </a:rPr>
                        <a:t>Stealth technology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1"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kern="1200" dirty="0">
                          <a:solidFill>
                            <a:srgbClr val="000000"/>
                          </a:solidFill>
                          <a:effectLst/>
                          <a:latin typeface="Arial" panose="020B0604020202020204" pitchFamily="34" charset="0"/>
                          <a:ea typeface="+mn-ea"/>
                          <a:cs typeface="Arial" panose="020B0604020202020204" pitchFamily="34" charset="0"/>
                        </a:rPr>
                        <a:t>Makes the plane less visible to the enemy (it cannot be picked up by radar)</a:t>
                      </a:r>
                    </a:p>
                    <a:p>
                      <a:pPr algn="ctr"/>
                      <a:endParaRPr lang="en-US" sz="10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kern="1200" dirty="0">
                          <a:solidFill>
                            <a:srgbClr val="000000"/>
                          </a:solidFill>
                          <a:effectLst/>
                          <a:latin typeface="Arial" panose="020B0604020202020204" pitchFamily="34" charset="0"/>
                          <a:ea typeface="+mn-ea"/>
                          <a:cs typeface="Arial" panose="020B0604020202020204" pitchFamily="34" charset="0"/>
                        </a:rPr>
                        <a:t>F. </a:t>
                      </a:r>
                      <a:r>
                        <a:rPr lang="en-GB" sz="1000" b="1" kern="1200" dirty="0">
                          <a:solidFill>
                            <a:srgbClr val="000000"/>
                          </a:solidFill>
                          <a:effectLst/>
                          <a:latin typeface="Arial" panose="020B0604020202020204" pitchFamily="34" charset="0"/>
                          <a:ea typeface="+mn-ea"/>
                          <a:cs typeface="Arial" panose="020B0604020202020204" pitchFamily="34" charset="0"/>
                        </a:rPr>
                        <a:t>Helmet</a:t>
                      </a:r>
                      <a:r>
                        <a:rPr lang="en-GB" sz="1000" b="0" kern="1200" dirty="0">
                          <a:solidFill>
                            <a:srgbClr val="000000"/>
                          </a:solidFill>
                          <a:effectLst/>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kern="1200" dirty="0">
                          <a:solidFill>
                            <a:srgbClr val="000000"/>
                          </a:solidFill>
                          <a:effectLst/>
                          <a:latin typeface="Arial" panose="020B0604020202020204" pitchFamily="34" charset="0"/>
                          <a:ea typeface="+mn-ea"/>
                          <a:cs typeface="Arial" panose="020B0604020202020204" pitchFamily="34" charset="0"/>
                        </a:rPr>
                        <a:t>Linked to sensors on the aircraft - allows the pilot to ‘see through the plane’</a:t>
                      </a:r>
                    </a:p>
                    <a:p>
                      <a:pPr algn="ctr"/>
                      <a:endParaRPr lang="en-US" sz="10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GB" sz="1000" b="0" kern="1200" dirty="0">
                          <a:solidFill>
                            <a:srgbClr val="000000"/>
                          </a:solidFill>
                          <a:effectLst/>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kern="1200" dirty="0">
                          <a:solidFill>
                            <a:srgbClr val="000000"/>
                          </a:solidFill>
                          <a:effectLst/>
                          <a:latin typeface="Arial" panose="020B0604020202020204" pitchFamily="34" charset="0"/>
                          <a:ea typeface="+mn-ea"/>
                          <a:cs typeface="Arial" panose="020B0604020202020204" pitchFamily="34" charset="0"/>
                        </a:rPr>
                        <a:t>G. </a:t>
                      </a:r>
                      <a:r>
                        <a:rPr lang="en-GB" sz="1000" b="1" kern="1200" dirty="0">
                          <a:solidFill>
                            <a:srgbClr val="000000"/>
                          </a:solidFill>
                          <a:effectLst/>
                          <a:latin typeface="Arial" panose="020B0604020202020204" pitchFamily="34" charset="0"/>
                          <a:ea typeface="+mn-ea"/>
                          <a:cs typeface="Arial" panose="020B0604020202020204" pitchFamily="34" charset="0"/>
                        </a:rPr>
                        <a:t>High-speed data networking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kern="1200" dirty="0">
                          <a:solidFill>
                            <a:srgbClr val="000000"/>
                          </a:solidFill>
                          <a:effectLst/>
                          <a:latin typeface="Arial" panose="020B0604020202020204" pitchFamily="34" charset="0"/>
                          <a:ea typeface="+mn-ea"/>
                          <a:cs typeface="Arial" panose="020B0604020202020204" pitchFamily="34" charset="0"/>
                        </a:rPr>
                        <a:t>Collects and shares information immediately with allies on the ground, in the air or at sea</a:t>
                      </a:r>
                    </a:p>
                    <a:p>
                      <a:pPr algn="ctr"/>
                      <a:endParaRPr lang="en-US" sz="10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0"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kern="1200" dirty="0">
                          <a:solidFill>
                            <a:srgbClr val="000000"/>
                          </a:solidFill>
                          <a:effectLst/>
                          <a:latin typeface="Arial" panose="020B0604020202020204" pitchFamily="34" charset="0"/>
                          <a:ea typeface="+mn-ea"/>
                          <a:cs typeface="Arial" panose="020B0604020202020204" pitchFamily="34" charset="0"/>
                        </a:rPr>
                        <a:t>H. </a:t>
                      </a:r>
                      <a:r>
                        <a:rPr lang="en-GB" sz="1000" b="1" kern="1200" dirty="0">
                          <a:solidFill>
                            <a:srgbClr val="000000"/>
                          </a:solidFill>
                          <a:effectLst/>
                          <a:latin typeface="Arial" panose="020B0604020202020204" pitchFamily="34" charset="0"/>
                          <a:ea typeface="+mn-ea"/>
                          <a:cs typeface="Arial" panose="020B0604020202020204" pitchFamily="34" charset="0"/>
                        </a:rPr>
                        <a:t>Electronic attack capabilities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000" b="1"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000" b="0" kern="1200" dirty="0">
                          <a:solidFill>
                            <a:srgbClr val="000000"/>
                          </a:solidFill>
                          <a:effectLst/>
                          <a:latin typeface="Arial" panose="020B0604020202020204" pitchFamily="34" charset="0"/>
                          <a:ea typeface="+mn-ea"/>
                          <a:cs typeface="Arial" panose="020B0604020202020204" pitchFamily="34" charset="0"/>
                        </a:rPr>
                        <a:t>Can locate and track enemy forces, jam radio frequencies, attack networks and suppress enemy radars</a:t>
                      </a:r>
                    </a:p>
                    <a:p>
                      <a:pPr algn="ctr"/>
                      <a:endParaRPr lang="en-US" sz="1000" b="0" dirty="0">
                        <a:solidFill>
                          <a:srgbClr val="000000"/>
                        </a:solidFill>
                        <a:latin typeface="Arial" panose="020B0604020202020204" pitchFamily="34" charset="0"/>
                        <a:cs typeface="Arial" panose="020B0604020202020204" pitchFamily="34" charset="0"/>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C8F5BFEB-9EFE-4A46-8AA8-FAC847AA0C70}"/>
              </a:ext>
            </a:extLst>
          </p:cNvPr>
          <p:cNvPicPr>
            <a:picLocks noChangeAspect="1"/>
          </p:cNvPicPr>
          <p:nvPr/>
        </p:nvPicPr>
        <p:blipFill>
          <a:blip r:embed="rId3"/>
          <a:stretch>
            <a:fillRect/>
          </a:stretch>
        </p:blipFill>
        <p:spPr>
          <a:xfrm>
            <a:off x="8617851" y="903007"/>
            <a:ext cx="263778" cy="3198566"/>
          </a:xfrm>
          <a:prstGeom prst="rect">
            <a:avLst/>
          </a:prstGeom>
        </p:spPr>
      </p:pic>
      <p:sp>
        <p:nvSpPr>
          <p:cNvPr id="5" name="Rectangle 4">
            <a:extLst>
              <a:ext uri="{FF2B5EF4-FFF2-40B4-BE49-F238E27FC236}">
                <a16:creationId xmlns:a16="http://schemas.microsoft.com/office/drawing/2014/main" id="{A3956BC6-331A-4C81-B7D2-71C1426F5249}"/>
              </a:ext>
            </a:extLst>
          </p:cNvPr>
          <p:cNvSpPr/>
          <p:nvPr/>
        </p:nvSpPr>
        <p:spPr>
          <a:xfrm>
            <a:off x="405439" y="234986"/>
            <a:ext cx="4572000" cy="421654"/>
          </a:xfrm>
          <a:prstGeom prst="rect">
            <a:avLst/>
          </a:prstGeom>
        </p:spPr>
        <p:txBody>
          <a:bodyPr>
            <a:spAutoFit/>
          </a:bodyPr>
          <a:lstStyle/>
          <a:p>
            <a:pPr>
              <a:lnSpc>
                <a:spcPct val="107000"/>
              </a:lnSpc>
              <a:spcAft>
                <a:spcPts val="800"/>
              </a:spcAft>
            </a:pPr>
            <a:r>
              <a:rPr lang="en-GB" sz="1000" b="1" dirty="0">
                <a:latin typeface="Arial" panose="020B0604020202020204" pitchFamily="34" charset="0"/>
                <a:ea typeface="Calibri" panose="020F0502020204030204" pitchFamily="34" charset="0"/>
                <a:cs typeface="Arial" panose="020B0604020202020204" pitchFamily="34" charset="0"/>
              </a:rPr>
              <a:t>Task 1</a:t>
            </a:r>
            <a:r>
              <a:rPr lang="en-GB" sz="1000" dirty="0">
                <a:latin typeface="Arial" panose="020B0604020202020204" pitchFamily="34" charset="0"/>
                <a:ea typeface="Calibri" panose="020F0502020204030204" pitchFamily="34" charset="0"/>
                <a:cs typeface="Arial" panose="020B0604020202020204" pitchFamily="34" charset="0"/>
              </a:rPr>
              <a:t> Discuss what each of the technologies listed below would be used for, and their importance to the pilot and “mission control”.</a:t>
            </a:r>
          </a:p>
        </p:txBody>
      </p:sp>
      <p:sp>
        <p:nvSpPr>
          <p:cNvPr id="6" name="Rectangle 5">
            <a:extLst>
              <a:ext uri="{FF2B5EF4-FFF2-40B4-BE49-F238E27FC236}">
                <a16:creationId xmlns:a16="http://schemas.microsoft.com/office/drawing/2014/main" id="{8A91FFFE-3195-4E0A-88D8-21E730E9DCA6}"/>
              </a:ext>
            </a:extLst>
          </p:cNvPr>
          <p:cNvSpPr/>
          <p:nvPr/>
        </p:nvSpPr>
        <p:spPr>
          <a:xfrm>
            <a:off x="405439" y="4449621"/>
            <a:ext cx="2190984" cy="400110"/>
          </a:xfrm>
          <a:prstGeom prst="rect">
            <a:avLst/>
          </a:prstGeom>
        </p:spPr>
        <p:txBody>
          <a:bodyPr wrap="none">
            <a:spAutoFit/>
          </a:bodyPr>
          <a:lstStyle/>
          <a:p>
            <a:r>
              <a:rPr lang="en-US" sz="2000" b="1" dirty="0">
                <a:solidFill>
                  <a:schemeClr val="bg1"/>
                </a:solidFill>
                <a:latin typeface="Arial" panose="020B0604020202020204" pitchFamily="34" charset="0"/>
                <a:ea typeface="Roboto" panose="02000000000000000000" pitchFamily="2" charset="0"/>
                <a:cs typeface="Arial" panose="020B0604020202020204" pitchFamily="34" charset="0"/>
              </a:rPr>
              <a:t>Designed to Win</a:t>
            </a:r>
            <a:endParaRPr lang="en-GB" sz="2000" b="1" dirty="0">
              <a:solidFill>
                <a:schemeClr val="bg1"/>
              </a:solidFill>
            </a:endParaRPr>
          </a:p>
        </p:txBody>
      </p:sp>
    </p:spTree>
    <p:extLst>
      <p:ext uri="{BB962C8B-B14F-4D97-AF65-F5344CB8AC3E}">
        <p14:creationId xmlns:p14="http://schemas.microsoft.com/office/powerpoint/2010/main" val="48837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A0FB-D977-7C43-A1BA-62007C27C7E3}"/>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What is the RAF?</a:t>
            </a:r>
          </a:p>
        </p:txBody>
      </p:sp>
      <p:sp>
        <p:nvSpPr>
          <p:cNvPr id="4" name="Text Placeholder 3">
            <a:extLst>
              <a:ext uri="{FF2B5EF4-FFF2-40B4-BE49-F238E27FC236}">
                <a16:creationId xmlns:a16="http://schemas.microsoft.com/office/drawing/2014/main" id="{9431C594-6D42-E84F-B121-7E49765D2C80}"/>
              </a:ext>
            </a:extLst>
          </p:cNvPr>
          <p:cNvSpPr>
            <a:spLocks noGrp="1"/>
          </p:cNvSpPr>
          <p:nvPr>
            <p:ph type="body" sz="quarter" idx="12"/>
          </p:nvPr>
        </p:nvSpPr>
        <p:spPr/>
        <p:txBody>
          <a:bodyPr/>
          <a:lstStyle/>
          <a:p>
            <a:r>
              <a:rPr lang="en-GB" dirty="0"/>
              <a:t>RAF stands for Royal Air Force. It is the United Kingdom’s aerial armed service and helps defend Britain from the air. It was formed in 1918 and is the oldest independent air force in the world. The RAF employs around 33,000 people.</a:t>
            </a:r>
          </a:p>
          <a:p>
            <a:endParaRPr lang="en-US" dirty="0">
              <a:latin typeface="Roboto" panose="02000000000000000000" pitchFamily="2" charset="0"/>
              <a:ea typeface="Roboto" panose="02000000000000000000" pitchFamily="2" charset="0"/>
            </a:endParaRPr>
          </a:p>
        </p:txBody>
      </p:sp>
      <p:pic>
        <p:nvPicPr>
          <p:cNvPr id="7" name="Picture Placeholder 6" descr="177A3099.jpg"/>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3671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6A0FB-D977-7C43-A1BA-62007C27C7E3}"/>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What do the RAF do?</a:t>
            </a:r>
          </a:p>
        </p:txBody>
      </p:sp>
      <p:sp>
        <p:nvSpPr>
          <p:cNvPr id="4" name="Text Placeholder 3">
            <a:extLst>
              <a:ext uri="{FF2B5EF4-FFF2-40B4-BE49-F238E27FC236}">
                <a16:creationId xmlns:a16="http://schemas.microsoft.com/office/drawing/2014/main" id="{9431C594-6D42-E84F-B121-7E49765D2C80}"/>
              </a:ext>
            </a:extLst>
          </p:cNvPr>
          <p:cNvSpPr>
            <a:spLocks noGrp="1"/>
          </p:cNvSpPr>
          <p:nvPr>
            <p:ph type="body" sz="quarter" idx="12"/>
          </p:nvPr>
        </p:nvSpPr>
        <p:spPr/>
        <p:txBody>
          <a:bodyPr/>
          <a:lstStyle/>
          <a:p>
            <a:pPr marL="285750" indent="-285750">
              <a:buFont typeface="Arial" panose="020B0604020202020204" pitchFamily="34" charset="0"/>
              <a:buChar char="•"/>
            </a:pPr>
            <a:r>
              <a:rPr lang="en-GB" sz="2400" dirty="0"/>
              <a:t>Respond to threats</a:t>
            </a:r>
          </a:p>
          <a:p>
            <a:pPr marL="285750" indent="-285750">
              <a:buFont typeface="Arial" panose="020B0604020202020204" pitchFamily="34" charset="0"/>
              <a:buChar char="•"/>
            </a:pPr>
            <a:r>
              <a:rPr lang="en-GB" sz="2400" dirty="0"/>
              <a:t>Prevent conflict</a:t>
            </a:r>
          </a:p>
          <a:p>
            <a:pPr marL="285750" indent="-285750">
              <a:buFont typeface="Arial" panose="020B0604020202020204" pitchFamily="34" charset="0"/>
              <a:buChar char="•"/>
            </a:pPr>
            <a:r>
              <a:rPr lang="en-GB" sz="2400" dirty="0"/>
              <a:t>Watch the skies</a:t>
            </a:r>
          </a:p>
          <a:p>
            <a:pPr marL="285750" indent="-285750">
              <a:buFont typeface="Arial" panose="020B0604020202020204" pitchFamily="34" charset="0"/>
              <a:buChar char="•"/>
            </a:pPr>
            <a:r>
              <a:rPr lang="en-GB" sz="2400" dirty="0"/>
              <a:t>Deliver aid</a:t>
            </a:r>
          </a:p>
          <a:p>
            <a:pPr marL="285750" indent="-285750">
              <a:buFont typeface="Arial" panose="020B0604020202020204" pitchFamily="34" charset="0"/>
              <a:buChar char="•"/>
            </a:pPr>
            <a:r>
              <a:rPr lang="en-GB" sz="2400" dirty="0"/>
              <a:t>Work in partnership</a:t>
            </a:r>
          </a:p>
          <a:p>
            <a:pPr marL="285750" indent="-285750">
              <a:buFont typeface="Arial" panose="020B0604020202020204" pitchFamily="34" charset="0"/>
              <a:buChar char="•"/>
            </a:pPr>
            <a:r>
              <a:rPr lang="en-GB" sz="2400" dirty="0"/>
              <a:t>Combat cyber threats</a:t>
            </a:r>
          </a:p>
        </p:txBody>
      </p:sp>
      <p:pic>
        <p:nvPicPr>
          <p:cNvPr id="1026" name="Picture 2" descr="E-3D in level flight showing off its refuelling receptacle in the upper forward fuselage.">
            <a:extLst>
              <a:ext uri="{FF2B5EF4-FFF2-40B4-BE49-F238E27FC236}">
                <a16:creationId xmlns:a16="http://schemas.microsoft.com/office/drawing/2014/main" id="{1B2A6F02-1CD9-480B-99DF-08BC9D39317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755" r="6755"/>
          <a:stretch>
            <a:fillRect/>
          </a:stretch>
        </p:blipFill>
        <p:spPr bwMode="auto">
          <a:xfrm>
            <a:off x="457200" y="978824"/>
            <a:ext cx="3821502" cy="312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61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DE3C-1B45-E640-B740-4C1102CE3E3E}"/>
              </a:ext>
            </a:extLst>
          </p:cNvPr>
          <p:cNvSpPr>
            <a:spLocks noGrp="1"/>
          </p:cNvSpPr>
          <p:nvPr>
            <p:ph type="ctr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Stand Your Ground!</a:t>
            </a:r>
          </a:p>
        </p:txBody>
      </p:sp>
    </p:spTree>
    <p:extLst>
      <p:ext uri="{BB962C8B-B14F-4D97-AF65-F5344CB8AC3E}">
        <p14:creationId xmlns:p14="http://schemas.microsoft.com/office/powerpoint/2010/main" val="317300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Stand your ground!</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p:txBody>
          <a:bodyPr/>
          <a:lstStyle/>
          <a:p>
            <a:pPr marL="0" indent="0">
              <a:buNone/>
            </a:pPr>
            <a:r>
              <a:rPr lang="en-GB" dirty="0"/>
              <a:t>Over the next few slides you will be shown a series of statements about the UK military. Move to the left of the classroom if you are ‘For’ the statement and to the right of the classroom if you are ‘Against’ it. </a:t>
            </a:r>
          </a:p>
          <a:p>
            <a:pPr marL="0" indent="0">
              <a:buNone/>
            </a:pPr>
            <a:endParaRPr lang="en-GB" dirty="0"/>
          </a:p>
          <a:p>
            <a:pPr marL="0" indent="0">
              <a:buNone/>
            </a:pPr>
            <a:r>
              <a:rPr lang="en-GB" dirty="0"/>
              <a:t>Be prepared to justify your point of view if asked!</a:t>
            </a:r>
          </a:p>
          <a:p>
            <a:pPr marL="0" indent="0">
              <a:buNone/>
            </a:pPr>
            <a:endParaRPr lang="en-US" dirty="0">
              <a:latin typeface="Roboto" panose="02000000000000000000" pitchFamily="2" charset="0"/>
              <a:ea typeface="Roboto" panose="02000000000000000000" pitchFamily="2" charset="0"/>
            </a:endParaRPr>
          </a:p>
        </p:txBody>
      </p:sp>
      <p:sp>
        <p:nvSpPr>
          <p:cNvPr id="4" name="Arrow: Left 3">
            <a:extLst>
              <a:ext uri="{FF2B5EF4-FFF2-40B4-BE49-F238E27FC236}">
                <a16:creationId xmlns:a16="http://schemas.microsoft.com/office/drawing/2014/main" id="{53A47553-7977-4149-B183-D36D8ABFA88E}"/>
              </a:ext>
            </a:extLst>
          </p:cNvPr>
          <p:cNvSpPr>
            <a:spLocks noChangeAspect="1"/>
          </p:cNvSpPr>
          <p:nvPr/>
        </p:nvSpPr>
        <p:spPr>
          <a:xfrm>
            <a:off x="457200" y="3496977"/>
            <a:ext cx="1598941" cy="792000"/>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FED52A8F-408A-4244-B0D2-CD125B75A223}"/>
              </a:ext>
            </a:extLst>
          </p:cNvPr>
          <p:cNvSpPr>
            <a:spLocks noChangeAspect="1"/>
          </p:cNvSpPr>
          <p:nvPr/>
        </p:nvSpPr>
        <p:spPr>
          <a:xfrm>
            <a:off x="7013271" y="3496977"/>
            <a:ext cx="1598941" cy="792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CF40CB54-F53A-4013-8D95-A2C00967FAE9}"/>
              </a:ext>
            </a:extLst>
          </p:cNvPr>
          <p:cNvSpPr txBox="1"/>
          <p:nvPr/>
        </p:nvSpPr>
        <p:spPr>
          <a:xfrm>
            <a:off x="966837" y="3708311"/>
            <a:ext cx="871267" cy="369332"/>
          </a:xfrm>
          <a:prstGeom prst="rect">
            <a:avLst/>
          </a:prstGeom>
          <a:noFill/>
        </p:spPr>
        <p:txBody>
          <a:bodyPr wrap="square" rtlCol="0">
            <a:spAutoFit/>
          </a:bodyPr>
          <a:lstStyle/>
          <a:p>
            <a:r>
              <a:rPr lang="en-GB" b="1" dirty="0"/>
              <a:t>FOR</a:t>
            </a:r>
          </a:p>
        </p:txBody>
      </p:sp>
      <p:sp>
        <p:nvSpPr>
          <p:cNvPr id="7" name="TextBox 6">
            <a:extLst>
              <a:ext uri="{FF2B5EF4-FFF2-40B4-BE49-F238E27FC236}">
                <a16:creationId xmlns:a16="http://schemas.microsoft.com/office/drawing/2014/main" id="{899D1B63-147F-49B0-B26F-AE7B9A8DE4DA}"/>
              </a:ext>
            </a:extLst>
          </p:cNvPr>
          <p:cNvSpPr txBox="1"/>
          <p:nvPr/>
        </p:nvSpPr>
        <p:spPr>
          <a:xfrm>
            <a:off x="7099877" y="3708311"/>
            <a:ext cx="1440611" cy="369332"/>
          </a:xfrm>
          <a:prstGeom prst="rect">
            <a:avLst/>
          </a:prstGeom>
          <a:noFill/>
        </p:spPr>
        <p:txBody>
          <a:bodyPr wrap="square" rtlCol="0">
            <a:spAutoFit/>
          </a:bodyPr>
          <a:lstStyle/>
          <a:p>
            <a:r>
              <a:rPr lang="en-GB" b="1" dirty="0"/>
              <a:t>AGAINST</a:t>
            </a:r>
          </a:p>
        </p:txBody>
      </p:sp>
    </p:spTree>
    <p:extLst>
      <p:ext uri="{BB962C8B-B14F-4D97-AF65-F5344CB8AC3E}">
        <p14:creationId xmlns:p14="http://schemas.microsoft.com/office/powerpoint/2010/main" val="607030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Stand your ground! – Nuclear Weapons</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a:xfrm>
            <a:off x="457200" y="1061836"/>
            <a:ext cx="8229600" cy="2836046"/>
          </a:xfrm>
        </p:spPr>
        <p:txBody>
          <a:bodyPr/>
          <a:lstStyle/>
          <a:p>
            <a:pPr marL="0" indent="0">
              <a:buNone/>
            </a:pPr>
            <a:r>
              <a:rPr lang="en-US" dirty="0">
                <a:latin typeface="Arial" panose="020B0604020202020204" pitchFamily="34" charset="0"/>
                <a:ea typeface="Roboto" panose="02000000000000000000" pitchFamily="2" charset="0"/>
                <a:cs typeface="Arial" panose="020B0604020202020204" pitchFamily="34" charset="0"/>
              </a:rPr>
              <a:t>The UK currently has nuclear weapons</a:t>
            </a:r>
          </a:p>
          <a:p>
            <a:pPr marL="0" indent="0">
              <a:buNone/>
            </a:pPr>
            <a:endParaRPr lang="en-US" dirty="0">
              <a:latin typeface="Arial" panose="020B0604020202020204" pitchFamily="34" charset="0"/>
              <a:ea typeface="Roboto" panose="02000000000000000000" pitchFamily="2" charset="0"/>
              <a:cs typeface="Arial" panose="020B0604020202020204" pitchFamily="34" charset="0"/>
            </a:endParaRPr>
          </a:p>
          <a:p>
            <a:pPr marL="0" indent="0">
              <a:buNone/>
            </a:pPr>
            <a:r>
              <a:rPr lang="en-US" dirty="0">
                <a:latin typeface="Arial" panose="020B0604020202020204" pitchFamily="34" charset="0"/>
                <a:ea typeface="Roboto" panose="02000000000000000000" pitchFamily="2" charset="0"/>
                <a:cs typeface="Arial" panose="020B0604020202020204" pitchFamily="34" charset="0"/>
              </a:rPr>
              <a:t>These are seen as a deterrent to stop other nations attacking</a:t>
            </a:r>
          </a:p>
          <a:p>
            <a:pPr marL="0" indent="0">
              <a:buNone/>
            </a:pPr>
            <a:endParaRPr lang="en-US" dirty="0">
              <a:latin typeface="Arial" panose="020B0604020202020204" pitchFamily="34" charset="0"/>
              <a:ea typeface="Roboto" panose="02000000000000000000" pitchFamily="2" charset="0"/>
              <a:cs typeface="Arial" panose="020B0604020202020204" pitchFamily="34" charset="0"/>
            </a:endParaRPr>
          </a:p>
          <a:p>
            <a:pPr marL="0" indent="0">
              <a:buNone/>
            </a:pPr>
            <a:r>
              <a:rPr lang="en-GB" dirty="0">
                <a:latin typeface="Arial" panose="020B0604020202020204" pitchFamily="34" charset="0"/>
                <a:ea typeface="Roboto" panose="02000000000000000000" pitchFamily="2" charset="0"/>
                <a:cs typeface="Arial" panose="020B0604020202020204" pitchFamily="34" charset="0"/>
              </a:rPr>
              <a:t>Nuclear weapons are controversial owing to their enormous destructive capabilities. </a:t>
            </a:r>
            <a:endParaRPr lang="en-GB"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12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34F7A-2498-F649-A950-72296D6916E2}"/>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Stand your ground!</a:t>
            </a:r>
          </a:p>
        </p:txBody>
      </p:sp>
      <p:sp>
        <p:nvSpPr>
          <p:cNvPr id="3" name="Content Placeholder 2">
            <a:extLst>
              <a:ext uri="{FF2B5EF4-FFF2-40B4-BE49-F238E27FC236}">
                <a16:creationId xmlns:a16="http://schemas.microsoft.com/office/drawing/2014/main" id="{53FF1E44-9077-7A40-B554-E1D0FA080594}"/>
              </a:ext>
            </a:extLst>
          </p:cNvPr>
          <p:cNvSpPr>
            <a:spLocks noGrp="1"/>
          </p:cNvSpPr>
          <p:nvPr>
            <p:ph idx="1"/>
          </p:nvPr>
        </p:nvSpPr>
        <p:spPr/>
        <p:txBody>
          <a:bodyPr/>
          <a:lstStyle/>
          <a:p>
            <a:pPr marL="0" indent="0" algn="ctr">
              <a:buNone/>
            </a:pPr>
            <a:endParaRPr lang="en-GB" sz="4000" dirty="0"/>
          </a:p>
          <a:p>
            <a:pPr marL="0" indent="0" algn="ctr">
              <a:buNone/>
            </a:pPr>
            <a:r>
              <a:rPr lang="en-GB" sz="4000" dirty="0"/>
              <a:t>The UK should have </a:t>
            </a:r>
          </a:p>
          <a:p>
            <a:pPr marL="0" indent="0" algn="ctr">
              <a:buNone/>
            </a:pPr>
            <a:r>
              <a:rPr lang="en-GB" sz="4000" dirty="0"/>
              <a:t>nuclear weapons</a:t>
            </a:r>
          </a:p>
          <a:p>
            <a:pPr marL="0" indent="0" algn="ctr">
              <a:buNone/>
            </a:pPr>
            <a:endParaRPr lang="en-GB" sz="4000" dirty="0"/>
          </a:p>
          <a:p>
            <a:endParaRPr lang="en-US" dirty="0">
              <a:latin typeface="Roboto" panose="02000000000000000000" pitchFamily="2" charset="0"/>
              <a:ea typeface="Roboto" panose="02000000000000000000" pitchFamily="2" charset="0"/>
            </a:endParaRPr>
          </a:p>
        </p:txBody>
      </p:sp>
      <p:sp>
        <p:nvSpPr>
          <p:cNvPr id="4" name="Arrow: Left 3">
            <a:extLst>
              <a:ext uri="{FF2B5EF4-FFF2-40B4-BE49-F238E27FC236}">
                <a16:creationId xmlns:a16="http://schemas.microsoft.com/office/drawing/2014/main" id="{FF680933-0CE9-4C65-B113-EDA62AD3EA02}"/>
              </a:ext>
            </a:extLst>
          </p:cNvPr>
          <p:cNvSpPr>
            <a:spLocks noChangeAspect="1"/>
          </p:cNvSpPr>
          <p:nvPr/>
        </p:nvSpPr>
        <p:spPr>
          <a:xfrm>
            <a:off x="457200" y="3496977"/>
            <a:ext cx="1598941" cy="792000"/>
          </a:xfrm>
          <a:prstGeom prst="lef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5C9F8A21-211E-4627-B837-F5A0ACAAECAC}"/>
              </a:ext>
            </a:extLst>
          </p:cNvPr>
          <p:cNvSpPr>
            <a:spLocks noChangeAspect="1"/>
          </p:cNvSpPr>
          <p:nvPr/>
        </p:nvSpPr>
        <p:spPr>
          <a:xfrm>
            <a:off x="7013271" y="3496977"/>
            <a:ext cx="1598941" cy="7920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4BCB67A-2E89-4057-AB5F-1226EF86AFB1}"/>
              </a:ext>
            </a:extLst>
          </p:cNvPr>
          <p:cNvSpPr txBox="1"/>
          <p:nvPr/>
        </p:nvSpPr>
        <p:spPr>
          <a:xfrm>
            <a:off x="1072730" y="3708311"/>
            <a:ext cx="983411" cy="369332"/>
          </a:xfrm>
          <a:prstGeom prst="rect">
            <a:avLst/>
          </a:prstGeom>
          <a:noFill/>
        </p:spPr>
        <p:txBody>
          <a:bodyPr wrap="square" rtlCol="0">
            <a:spAutoFit/>
          </a:bodyPr>
          <a:lstStyle/>
          <a:p>
            <a:r>
              <a:rPr lang="en-GB" b="1" dirty="0"/>
              <a:t>FOR</a:t>
            </a:r>
          </a:p>
        </p:txBody>
      </p:sp>
      <p:sp>
        <p:nvSpPr>
          <p:cNvPr id="7" name="TextBox 6">
            <a:extLst>
              <a:ext uri="{FF2B5EF4-FFF2-40B4-BE49-F238E27FC236}">
                <a16:creationId xmlns:a16="http://schemas.microsoft.com/office/drawing/2014/main" id="{AA219A02-531C-4C33-BBBA-C6D550B5B5D7}"/>
              </a:ext>
            </a:extLst>
          </p:cNvPr>
          <p:cNvSpPr txBox="1"/>
          <p:nvPr/>
        </p:nvSpPr>
        <p:spPr>
          <a:xfrm>
            <a:off x="7228936" y="3708311"/>
            <a:ext cx="1069675" cy="369332"/>
          </a:xfrm>
          <a:prstGeom prst="rect">
            <a:avLst/>
          </a:prstGeom>
          <a:noFill/>
        </p:spPr>
        <p:txBody>
          <a:bodyPr wrap="square" rtlCol="0">
            <a:spAutoFit/>
          </a:bodyPr>
          <a:lstStyle/>
          <a:p>
            <a:r>
              <a:rPr lang="en-GB" b="1" dirty="0"/>
              <a:t>AGAINST</a:t>
            </a:r>
          </a:p>
        </p:txBody>
      </p:sp>
    </p:spTree>
    <p:extLst>
      <p:ext uri="{BB962C8B-B14F-4D97-AF65-F5344CB8AC3E}">
        <p14:creationId xmlns:p14="http://schemas.microsoft.com/office/powerpoint/2010/main" val="10222576"/>
      </p:ext>
    </p:extLst>
  </p:cSld>
  <p:clrMapOvr>
    <a:masterClrMapping/>
  </p:clrMapOvr>
</p:sld>
</file>

<file path=ppt/theme/theme1.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 Divid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 Custom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1000</TotalTime>
  <Words>2083</Words>
  <Application>Microsoft Office PowerPoint</Application>
  <PresentationFormat>On-screen Show (16:9)</PresentationFormat>
  <Paragraphs>260</Paragraphs>
  <Slides>37</Slides>
  <Notes>11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37</vt:i4>
      </vt:variant>
    </vt:vector>
  </HeadingPairs>
  <TitlesOfParts>
    <vt:vector size="43" baseType="lpstr">
      <vt:lpstr>Arial</vt:lpstr>
      <vt:lpstr>Calibri</vt:lpstr>
      <vt:lpstr>Roboto</vt:lpstr>
      <vt:lpstr>1. Title slide</vt:lpstr>
      <vt:lpstr>2. Divider slide</vt:lpstr>
      <vt:lpstr>3. Custom slides</vt:lpstr>
      <vt:lpstr>RAF: First to the Future Classroom Resource</vt:lpstr>
      <vt:lpstr>Information for Teachers</vt:lpstr>
      <vt:lpstr>RAF: First to the Future </vt:lpstr>
      <vt:lpstr>What is the RAF?</vt:lpstr>
      <vt:lpstr>What do the RAF do?</vt:lpstr>
      <vt:lpstr>Stand Your Ground!</vt:lpstr>
      <vt:lpstr>Stand your ground!</vt:lpstr>
      <vt:lpstr>Stand your ground! – Nuclear Weapons</vt:lpstr>
      <vt:lpstr>Stand your ground!</vt:lpstr>
      <vt:lpstr>Stand your ground! – National Service</vt:lpstr>
      <vt:lpstr>Stand your ground!</vt:lpstr>
      <vt:lpstr>Stand your ground! – Frontline Women</vt:lpstr>
      <vt:lpstr>Stand your ground!</vt:lpstr>
      <vt:lpstr>Stand your ground! – Military Age</vt:lpstr>
      <vt:lpstr>Stand your ground!</vt:lpstr>
      <vt:lpstr>Stand your ground! – Digital Technology</vt:lpstr>
      <vt:lpstr>Stand your ground!</vt:lpstr>
      <vt:lpstr>Designed to Win</vt:lpstr>
      <vt:lpstr>F-35 Lightning II</vt:lpstr>
      <vt:lpstr>F-35 Lightning II</vt:lpstr>
      <vt:lpstr>Development of F-35</vt:lpstr>
      <vt:lpstr>Designed to Win: Part 1</vt:lpstr>
      <vt:lpstr>PowerPoint Presentation</vt:lpstr>
      <vt:lpstr>Designed to Win – Part 2</vt:lpstr>
      <vt:lpstr>Persuade Me</vt:lpstr>
      <vt:lpstr>Precision Strike</vt:lpstr>
      <vt:lpstr>Persuade Me</vt:lpstr>
      <vt:lpstr>Persuade Me - Profile</vt:lpstr>
      <vt:lpstr>Persuade Me</vt:lpstr>
      <vt:lpstr>Full Circle</vt:lpstr>
      <vt:lpstr>Full Circle</vt:lpstr>
      <vt:lpstr>Full Circle</vt:lpstr>
      <vt:lpstr>Full Circle – extension statement</vt:lpstr>
      <vt:lpstr>At the RAF Museum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Sarah Castle</cp:lastModifiedBy>
  <cp:revision>172</cp:revision>
  <dcterms:created xsi:type="dcterms:W3CDTF">2010-04-12T23:12:02Z</dcterms:created>
  <dcterms:modified xsi:type="dcterms:W3CDTF">2020-01-09T09:09:20Z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y fmtid="{D5CDD505-2E9C-101B-9397-08002B2CF9AE}" pid="3" name="_MarkAsFinal">
    <vt:bool>true</vt:bool>
  </property>
</Properties>
</file>